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0" r:id="rId5"/>
  </p:sldMasterIdLst>
  <p:sldIdLst>
    <p:sldId id="256" r:id="rId6"/>
    <p:sldId id="282" r:id="rId7"/>
    <p:sldId id="286" r:id="rId8"/>
    <p:sldId id="287" r:id="rId9"/>
    <p:sldId id="288" r:id="rId10"/>
    <p:sldId id="281" r:id="rId11"/>
    <p:sldId id="283" r:id="rId12"/>
    <p:sldId id="289" r:id="rId13"/>
    <p:sldId id="279" r:id="rId14"/>
    <p:sldId id="284" r:id="rId15"/>
    <p:sldId id="278" r:id="rId16"/>
    <p:sldId id="290" r:id="rId17"/>
    <p:sldId id="285"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29"/>
    <p:restoredTop sz="94715"/>
  </p:normalViewPr>
  <p:slideViewPr>
    <p:cSldViewPr snapToGrid="0">
      <p:cViewPr varScale="1">
        <p:scale>
          <a:sx n="65" d="100"/>
          <a:sy n="65" d="100"/>
        </p:scale>
        <p:origin x="77"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1472-8F84-D242-06BC-F61483FAE7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FAD011-EF1B-C80E-F863-B7D3BDE378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925CB4-50ED-2A0D-0399-F3F59BD0A170}"/>
              </a:ext>
            </a:extLst>
          </p:cNvPr>
          <p:cNvSpPr>
            <a:spLocks noGrp="1"/>
          </p:cNvSpPr>
          <p:nvPr>
            <p:ph type="dt" sz="half" idx="10"/>
          </p:nvPr>
        </p:nvSpPr>
        <p:spPr/>
        <p:txBody>
          <a:bodyPr/>
          <a:lstStyle/>
          <a:p>
            <a:fld id="{81CC9F23-B3F4-EF43-ADAB-E9F512127FAF}" type="datetimeFigureOut">
              <a:rPr lang="en-US" smtClean="0"/>
              <a:t>1/22/2025</a:t>
            </a:fld>
            <a:endParaRPr lang="en-US"/>
          </a:p>
        </p:txBody>
      </p:sp>
      <p:sp>
        <p:nvSpPr>
          <p:cNvPr id="5" name="Footer Placeholder 4">
            <a:extLst>
              <a:ext uri="{FF2B5EF4-FFF2-40B4-BE49-F238E27FC236}">
                <a16:creationId xmlns:a16="http://schemas.microsoft.com/office/drawing/2014/main" id="{E6728E92-0744-F2EC-D7FC-50EC6C25B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CDAF1-41A6-BD55-3553-625807970E12}"/>
              </a:ext>
            </a:extLst>
          </p:cNvPr>
          <p:cNvSpPr>
            <a:spLocks noGrp="1"/>
          </p:cNvSpPr>
          <p:nvPr>
            <p:ph type="sldNum" sz="quarter" idx="12"/>
          </p:nvPr>
        </p:nvSpPr>
        <p:spPr/>
        <p:txBody>
          <a:bodyPr/>
          <a:lstStyle/>
          <a:p>
            <a:fld id="{C25EF1E4-C240-1945-A533-0FA2B21A5676}" type="slidenum">
              <a:rPr lang="en-US" smtClean="0"/>
              <a:t>‹#›</a:t>
            </a:fld>
            <a:endParaRPr lang="en-US"/>
          </a:p>
        </p:txBody>
      </p:sp>
    </p:spTree>
    <p:extLst>
      <p:ext uri="{BB962C8B-B14F-4D97-AF65-F5344CB8AC3E}">
        <p14:creationId xmlns:p14="http://schemas.microsoft.com/office/powerpoint/2010/main" val="2002878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560275-BFD1-C42D-4FEE-6888F45B1DB2}"/>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65149735-AF66-F9E6-C6C9-DA0F02DF8FDD}"/>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93248C-8BD8-E513-3FE6-8542E8E1D8EF}"/>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600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1AFEC0D-E3E6-C427-0729-426CF0C75F22}"/>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5" name="Content Placeholder 2">
            <a:extLst>
              <a:ext uri="{FF2B5EF4-FFF2-40B4-BE49-F238E27FC236}">
                <a16:creationId xmlns:a16="http://schemas.microsoft.com/office/drawing/2014/main" id="{5F315E33-3582-651C-D57A-A2DFF3518980}"/>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B2C09D9E-0AA4-A40B-921E-D29609628EEE}"/>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5872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9FB7F9-369F-050F-E248-F6D9E25A9CD4}"/>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5" name="Content Placeholder 2">
            <a:extLst>
              <a:ext uri="{FF2B5EF4-FFF2-40B4-BE49-F238E27FC236}">
                <a16:creationId xmlns:a16="http://schemas.microsoft.com/office/drawing/2014/main" id="{504D6F38-EF88-3726-C249-69A956863994}"/>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B71EC173-3CFF-8F7C-AED2-AFB9E13CAFB8}"/>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437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FDC953B4-52C1-CA1A-EEB3-1D9366354736}"/>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5" name="Content Placeholder 2">
            <a:extLst>
              <a:ext uri="{FF2B5EF4-FFF2-40B4-BE49-F238E27FC236}">
                <a16:creationId xmlns:a16="http://schemas.microsoft.com/office/drawing/2014/main" id="{821DD68D-2D45-7F61-8DAA-B8CF25AE6927}"/>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C65BE27F-AAB1-00BF-AC06-A1612EA87F67}"/>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9257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BA3623-4534-A682-6D8D-A3551A672945}"/>
              </a:ext>
            </a:extLst>
          </p:cNvPr>
          <p:cNvPicPr>
            <a:picLocks noChangeAspect="1"/>
          </p:cNvPicPr>
          <p:nvPr userDrawn="1"/>
        </p:nvPicPr>
        <p:blipFill>
          <a:blip r:embed="rId2"/>
          <a:srcRect/>
          <a:stretch/>
        </p:blipFill>
        <p:spPr>
          <a:xfrm>
            <a:off x="6351" y="0"/>
            <a:ext cx="12185647" cy="6861574"/>
          </a:xfrm>
          <a:prstGeom prst="rect">
            <a:avLst/>
          </a:prstGeom>
        </p:spPr>
      </p:pic>
      <p:sp>
        <p:nvSpPr>
          <p:cNvPr id="2" name="Title 1">
            <a:extLst>
              <a:ext uri="{FF2B5EF4-FFF2-40B4-BE49-F238E27FC236}">
                <a16:creationId xmlns:a16="http://schemas.microsoft.com/office/drawing/2014/main" id="{6D27EAD5-36E6-63C1-053C-D765FAE25DD3}"/>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283E0625-417D-60C9-D7B2-26181CD790C3}"/>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037F30-EA99-361C-21BE-C47F8FD18C09}"/>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4742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92D48-293B-0D82-788D-8BA93241B933}"/>
              </a:ext>
            </a:extLst>
          </p:cNvPr>
          <p:cNvSpPr>
            <a:spLocks noGrp="1"/>
          </p:cNvSpPr>
          <p:nvPr>
            <p:ph idx="1"/>
          </p:nvPr>
        </p:nvSpPr>
        <p:spPr>
          <a:xfrm>
            <a:off x="5183188" y="178870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E8F4CE3B-9259-9894-F769-98B85385F1D2}"/>
              </a:ext>
            </a:extLst>
          </p:cNvPr>
          <p:cNvSpPr>
            <a:spLocks noGrp="1"/>
          </p:cNvSpPr>
          <p:nvPr>
            <p:ph type="pic" sz="quarter" idx="10"/>
          </p:nvPr>
        </p:nvSpPr>
        <p:spPr>
          <a:xfrm>
            <a:off x="0" y="0"/>
            <a:ext cx="4883150" cy="6858000"/>
          </a:xfrm>
        </p:spPr>
        <p:txBody>
          <a:bodyPr/>
          <a:lstStyle/>
          <a:p>
            <a:endParaRPr lang="en-US"/>
          </a:p>
        </p:txBody>
      </p:sp>
      <p:sp>
        <p:nvSpPr>
          <p:cNvPr id="10" name="Title 1">
            <a:extLst>
              <a:ext uri="{FF2B5EF4-FFF2-40B4-BE49-F238E27FC236}">
                <a16:creationId xmlns:a16="http://schemas.microsoft.com/office/drawing/2014/main" id="{09DD7581-1C6E-9B7F-6F44-56451BD4148D}"/>
              </a:ext>
            </a:extLst>
          </p:cNvPr>
          <p:cNvSpPr>
            <a:spLocks noGrp="1"/>
          </p:cNvSpPr>
          <p:nvPr>
            <p:ph type="title"/>
          </p:nvPr>
        </p:nvSpPr>
        <p:spPr>
          <a:xfrm>
            <a:off x="5183188" y="527901"/>
            <a:ext cx="6172200" cy="1161854"/>
          </a:xfrm>
        </p:spPr>
        <p:txBody>
          <a:bodyPr anchor="t" anchorCtr="0"/>
          <a:lstStyle>
            <a:lvl1pPr>
              <a:defRPr sz="3200" b="1"/>
            </a:lvl1pPr>
          </a:lstStyle>
          <a:p>
            <a:r>
              <a:rPr lang="en-US" dirty="0"/>
              <a:t>Click to edit Master title style</a:t>
            </a:r>
          </a:p>
        </p:txBody>
      </p:sp>
    </p:spTree>
    <p:extLst>
      <p:ext uri="{BB962C8B-B14F-4D97-AF65-F5344CB8AC3E}">
        <p14:creationId xmlns:p14="http://schemas.microsoft.com/office/powerpoint/2010/main" val="1916645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92D48-293B-0D82-788D-8BA93241B933}"/>
              </a:ext>
            </a:extLst>
          </p:cNvPr>
          <p:cNvSpPr>
            <a:spLocks noGrp="1"/>
          </p:cNvSpPr>
          <p:nvPr>
            <p:ph idx="1"/>
          </p:nvPr>
        </p:nvSpPr>
        <p:spPr>
          <a:xfrm>
            <a:off x="837433" y="178870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E8F4CE3B-9259-9894-F769-98B85385F1D2}"/>
              </a:ext>
            </a:extLst>
          </p:cNvPr>
          <p:cNvSpPr>
            <a:spLocks noGrp="1"/>
          </p:cNvSpPr>
          <p:nvPr>
            <p:ph type="pic" sz="quarter" idx="10"/>
          </p:nvPr>
        </p:nvSpPr>
        <p:spPr>
          <a:xfrm>
            <a:off x="7308850" y="0"/>
            <a:ext cx="4883150" cy="6858000"/>
          </a:xfrm>
        </p:spPr>
        <p:txBody>
          <a:bodyPr/>
          <a:lstStyle/>
          <a:p>
            <a:endParaRPr lang="en-US"/>
          </a:p>
        </p:txBody>
      </p:sp>
      <p:sp>
        <p:nvSpPr>
          <p:cNvPr id="10" name="Title 1">
            <a:extLst>
              <a:ext uri="{FF2B5EF4-FFF2-40B4-BE49-F238E27FC236}">
                <a16:creationId xmlns:a16="http://schemas.microsoft.com/office/drawing/2014/main" id="{09DD7581-1C6E-9B7F-6F44-56451BD4148D}"/>
              </a:ext>
            </a:extLst>
          </p:cNvPr>
          <p:cNvSpPr>
            <a:spLocks noGrp="1"/>
          </p:cNvSpPr>
          <p:nvPr>
            <p:ph type="title"/>
          </p:nvPr>
        </p:nvSpPr>
        <p:spPr>
          <a:xfrm>
            <a:off x="837433" y="527901"/>
            <a:ext cx="6172200" cy="1161854"/>
          </a:xfrm>
        </p:spPr>
        <p:txBody>
          <a:bodyPr anchor="t" anchorCtr="0"/>
          <a:lstStyle>
            <a:lvl1pPr>
              <a:defRPr sz="3200" b="1"/>
            </a:lvl1pPr>
          </a:lstStyle>
          <a:p>
            <a:r>
              <a:rPr lang="en-US" dirty="0"/>
              <a:t>Click to edit Master title style</a:t>
            </a:r>
          </a:p>
        </p:txBody>
      </p:sp>
    </p:spTree>
    <p:extLst>
      <p:ext uri="{BB962C8B-B14F-4D97-AF65-F5344CB8AC3E}">
        <p14:creationId xmlns:p14="http://schemas.microsoft.com/office/powerpoint/2010/main" val="155310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635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320B-3E4E-660E-99F0-1162A1A46A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A6381E-8530-5124-427B-1282C10B2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7D11B1-6A91-36F9-9542-83B8630DB528}"/>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5" name="Footer Placeholder 4">
            <a:extLst>
              <a:ext uri="{FF2B5EF4-FFF2-40B4-BE49-F238E27FC236}">
                <a16:creationId xmlns:a16="http://schemas.microsoft.com/office/drawing/2014/main" id="{A7850881-88B8-9694-8AED-03E6E7622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28A9D-0F74-30F7-BC31-8C4839DDBA93}"/>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2697580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12E6-FC7F-BFC4-6C83-3780FD37E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D020BF-AEC8-C6D7-4346-DCC5AF367D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8931A-7100-1C99-EB74-8684CE50A66F}"/>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5" name="Footer Placeholder 4">
            <a:extLst>
              <a:ext uri="{FF2B5EF4-FFF2-40B4-BE49-F238E27FC236}">
                <a16:creationId xmlns:a16="http://schemas.microsoft.com/office/drawing/2014/main" id="{3CB1D086-D27B-7E78-9E9A-C91B80ED4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CC015-B889-EBAA-3010-08841157C36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414258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6E7DD59B-23CA-3744-F809-97349B1F94C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4719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0278-C124-CB92-E00C-9B77CBFFE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8124B-3596-B4BC-4382-19487DDF7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2D1736-BAD9-6318-D75B-D1230742DEDC}"/>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5" name="Footer Placeholder 4">
            <a:extLst>
              <a:ext uri="{FF2B5EF4-FFF2-40B4-BE49-F238E27FC236}">
                <a16:creationId xmlns:a16="http://schemas.microsoft.com/office/drawing/2014/main" id="{394EA248-C0E7-9F7A-01D7-1076B327F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29EE9-8EC5-14FF-A9B9-5285386A5BFD}"/>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235752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C0A7-40A0-38EF-12D1-8F0D44062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C4978A-4B64-A320-A3F2-8028F34D2E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017D65-580D-79D7-AD58-766F27F05E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1F2882-9082-BB08-9156-4A48A5F1DE9D}"/>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6" name="Footer Placeholder 5">
            <a:extLst>
              <a:ext uri="{FF2B5EF4-FFF2-40B4-BE49-F238E27FC236}">
                <a16:creationId xmlns:a16="http://schemas.microsoft.com/office/drawing/2014/main" id="{7EB3BEE7-CCBD-BE59-750C-AC82AC31DD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D687C-FA22-7BDB-5EA6-E71CBF9EA670}"/>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3099127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F2F8-9EC2-0479-4A9C-7376DD1DA9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C4DB07-98FA-71AC-1C0A-165474E738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D05369-A1C2-AF5E-B0E1-EDD6C0B6BA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D11C92-2CFD-3E50-5206-E36CE53A9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F588BF-96CE-EE53-7517-44CCEF47EB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7B821E-F039-6B7F-AF5F-8A713C4DC791}"/>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8" name="Footer Placeholder 7">
            <a:extLst>
              <a:ext uri="{FF2B5EF4-FFF2-40B4-BE49-F238E27FC236}">
                <a16:creationId xmlns:a16="http://schemas.microsoft.com/office/drawing/2014/main" id="{8384FC4C-981A-E3E2-EDE1-F4C49E806D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13CDEB-EA76-7442-5781-2FFBAB9958B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270881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FD55-628E-4174-C6E2-A7E1D8B8AC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13F106-CB84-C1C6-3CD7-1C0367B488EB}"/>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4" name="Footer Placeholder 3">
            <a:extLst>
              <a:ext uri="{FF2B5EF4-FFF2-40B4-BE49-F238E27FC236}">
                <a16:creationId xmlns:a16="http://schemas.microsoft.com/office/drawing/2014/main" id="{F5DBD7BB-08E9-73A2-8FC1-29AFBD05B1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F4DA50-A7BA-6A8B-3F4E-CA9D5BDAF63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769383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F2B719-B70F-A70F-C463-AF47754302F4}"/>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3" name="Footer Placeholder 2">
            <a:extLst>
              <a:ext uri="{FF2B5EF4-FFF2-40B4-BE49-F238E27FC236}">
                <a16:creationId xmlns:a16="http://schemas.microsoft.com/office/drawing/2014/main" id="{4B502E57-8C52-7CF4-5606-AB2F7659C0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8CDA6C-939C-1401-9E19-F91F7B8E847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2754427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2B9EF-81A4-F7C7-6880-A136A6213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456D00-7E20-D511-5355-DB34FA7BA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0C317D-A51B-A27C-5352-1502F5C19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37760-EE38-6344-4969-6EE416E292B0}"/>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6" name="Footer Placeholder 5">
            <a:extLst>
              <a:ext uri="{FF2B5EF4-FFF2-40B4-BE49-F238E27FC236}">
                <a16:creationId xmlns:a16="http://schemas.microsoft.com/office/drawing/2014/main" id="{5A024063-B719-2021-4283-6F4746332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8B1B0-040F-5F22-5D1B-D0C9109CDE56}"/>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1231212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0EA3-F937-9573-0188-DC563AF35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0B9A6E-57CF-9B18-D25D-9089D2C0EC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89CD7-A15F-F5E8-702F-34DD8101A7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EAA27-929E-F14A-4D85-BE429264CFC5}"/>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6" name="Footer Placeholder 5">
            <a:extLst>
              <a:ext uri="{FF2B5EF4-FFF2-40B4-BE49-F238E27FC236}">
                <a16:creationId xmlns:a16="http://schemas.microsoft.com/office/drawing/2014/main" id="{6DFAF361-6F68-98B3-A793-DA08C9F5E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562F01-2B68-7FE9-4D7D-E00CF5A21B51}"/>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1417714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1960-08F9-A5E7-A925-BE4D31FC04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51E7D7-9865-0E27-C52C-F61F63791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E9AFB-B5E1-6E43-8D80-336A0D0CB27C}"/>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5" name="Footer Placeholder 4">
            <a:extLst>
              <a:ext uri="{FF2B5EF4-FFF2-40B4-BE49-F238E27FC236}">
                <a16:creationId xmlns:a16="http://schemas.microsoft.com/office/drawing/2014/main" id="{8A1428CE-5E79-A13B-EAB5-220423884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D2FEC-1C32-7E0A-7B3A-71673CEC1A75}"/>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1151007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C5930B-E450-B976-2692-6506C018E1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D9FF79-DC2F-E3CF-F966-F86FBCF938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8E461-EEA7-ED46-BCC5-B37A3AE80A4F}"/>
              </a:ext>
            </a:extLst>
          </p:cNvPr>
          <p:cNvSpPr>
            <a:spLocks noGrp="1"/>
          </p:cNvSpPr>
          <p:nvPr>
            <p:ph type="dt" sz="half" idx="10"/>
          </p:nvPr>
        </p:nvSpPr>
        <p:spPr/>
        <p:txBody>
          <a:bodyPr/>
          <a:lstStyle/>
          <a:p>
            <a:fld id="{B566198B-F6C1-4F03-A865-CAC1B59FB035}" type="datetimeFigureOut">
              <a:rPr lang="en-US" smtClean="0"/>
              <a:t>1/22/2025</a:t>
            </a:fld>
            <a:endParaRPr lang="en-US"/>
          </a:p>
        </p:txBody>
      </p:sp>
      <p:sp>
        <p:nvSpPr>
          <p:cNvPr id="5" name="Footer Placeholder 4">
            <a:extLst>
              <a:ext uri="{FF2B5EF4-FFF2-40B4-BE49-F238E27FC236}">
                <a16:creationId xmlns:a16="http://schemas.microsoft.com/office/drawing/2014/main" id="{28F1AC43-C913-8B2B-44FF-656F93974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3F20E-F8B2-D041-B02C-0C368B2148F0}"/>
              </a:ext>
            </a:extLst>
          </p:cNvPr>
          <p:cNvSpPr>
            <a:spLocks noGrp="1"/>
          </p:cNvSpPr>
          <p:nvPr>
            <p:ph type="sldNum" sz="quarter" idx="12"/>
          </p:nvPr>
        </p:nvSpPr>
        <p:spPr/>
        <p:txBody>
          <a:bodyPr/>
          <a:lstStyle/>
          <a:p>
            <a:fld id="{30D3DD55-3824-4B44-AE99-2E70BD448D49}" type="slidenum">
              <a:rPr lang="en-US" smtClean="0"/>
              <a:t>‹#›</a:t>
            </a:fld>
            <a:endParaRPr lang="en-US"/>
          </a:p>
        </p:txBody>
      </p:sp>
    </p:spTree>
    <p:extLst>
      <p:ext uri="{BB962C8B-B14F-4D97-AF65-F5344CB8AC3E}">
        <p14:creationId xmlns:p14="http://schemas.microsoft.com/office/powerpoint/2010/main" val="358889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9533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399222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01423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B592E26-FFF4-17A9-FC5D-081C9C149B59}"/>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6" name="Content Placeholder 2">
            <a:extLst>
              <a:ext uri="{FF2B5EF4-FFF2-40B4-BE49-F238E27FC236}">
                <a16:creationId xmlns:a16="http://schemas.microsoft.com/office/drawing/2014/main" id="{9A888C15-57A4-6D03-AF6A-DE18FDC4AE8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48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285B92-EAE8-F45E-1D97-55CDC236D25E}"/>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FAAD6E98-215A-F679-3EE0-A4961A4BB7F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844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CC129AAD-E003-87E4-2F1F-FF300F16945E}"/>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4" name="Content Placeholder 2">
            <a:extLst>
              <a:ext uri="{FF2B5EF4-FFF2-40B4-BE49-F238E27FC236}">
                <a16:creationId xmlns:a16="http://schemas.microsoft.com/office/drawing/2014/main" id="{7D5FBC63-DFCB-C8CB-8548-925B3277D0A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94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DD59B-23CA-3744-F809-97349B1F94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1CBD095-59EB-2CA0-D571-3F1A9E1DA5C4}"/>
              </a:ext>
            </a:extLst>
          </p:cNvPr>
          <p:cNvSpPr>
            <a:spLocks noGrp="1"/>
          </p:cNvSpPr>
          <p:nvPr>
            <p:ph type="title"/>
          </p:nvPr>
        </p:nvSpPr>
        <p:spPr>
          <a:xfrm>
            <a:off x="838200" y="365125"/>
            <a:ext cx="10515600"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AA94D035-792E-F006-F824-3D5AA48760C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73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5A3218-27C4-3BB5-1C3F-240E5924C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C4374CB-AD43-0643-EA98-B915E7F66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9046A-DC05-2573-1F43-0EE46C414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C9F23-B3F4-EF43-ADAB-E9F512127FAF}" type="datetimeFigureOut">
              <a:rPr lang="en-US" smtClean="0"/>
              <a:t>1/22/2025</a:t>
            </a:fld>
            <a:endParaRPr lang="en-US"/>
          </a:p>
        </p:txBody>
      </p:sp>
      <p:sp>
        <p:nvSpPr>
          <p:cNvPr id="5" name="Footer Placeholder 4">
            <a:extLst>
              <a:ext uri="{FF2B5EF4-FFF2-40B4-BE49-F238E27FC236}">
                <a16:creationId xmlns:a16="http://schemas.microsoft.com/office/drawing/2014/main" id="{6066CC4B-3E20-97A3-0086-392F5E3256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576749-2731-A078-B6F6-F772222FBE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EF1E4-C240-1945-A533-0FA2B21A5676}" type="slidenum">
              <a:rPr lang="en-US" smtClean="0"/>
              <a:t>‹#›</a:t>
            </a:fld>
            <a:endParaRPr lang="en-US"/>
          </a:p>
        </p:txBody>
      </p:sp>
    </p:spTree>
    <p:extLst>
      <p:ext uri="{BB962C8B-B14F-4D97-AF65-F5344CB8AC3E}">
        <p14:creationId xmlns:p14="http://schemas.microsoft.com/office/powerpoint/2010/main" val="828672580"/>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52" r:id="rId14"/>
    <p:sldLayoutId id="2147483656" r:id="rId15"/>
    <p:sldLayoutId id="2147483677" r:id="rId16"/>
    <p:sldLayoutId id="214748365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99160-326B-8A68-0BC5-6239C68C6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12EB0-2E9F-63CA-06B2-FEDF8945C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36B6A-8C92-960B-B7C1-0902971EE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6198B-F6C1-4F03-A865-CAC1B59FB035}" type="datetimeFigureOut">
              <a:rPr lang="en-US" smtClean="0"/>
              <a:t>1/22/2025</a:t>
            </a:fld>
            <a:endParaRPr lang="en-US"/>
          </a:p>
        </p:txBody>
      </p:sp>
      <p:sp>
        <p:nvSpPr>
          <p:cNvPr id="5" name="Footer Placeholder 4">
            <a:extLst>
              <a:ext uri="{FF2B5EF4-FFF2-40B4-BE49-F238E27FC236}">
                <a16:creationId xmlns:a16="http://schemas.microsoft.com/office/drawing/2014/main" id="{5A00C38A-2E32-A70E-B773-5A612C81D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CDDD6-81D1-B362-581A-1B43AB0F3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3DD55-3824-4B44-AE99-2E70BD448D49}" type="slidenum">
              <a:rPr lang="en-US" smtClean="0"/>
              <a:t>‹#›</a:t>
            </a:fld>
            <a:endParaRPr lang="en-US"/>
          </a:p>
        </p:txBody>
      </p:sp>
    </p:spTree>
    <p:extLst>
      <p:ext uri="{BB962C8B-B14F-4D97-AF65-F5344CB8AC3E}">
        <p14:creationId xmlns:p14="http://schemas.microsoft.com/office/powerpoint/2010/main" val="31274889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www.clarkcountynv.gov/purchasing" TargetMode="External"/><Relationship Id="rId2" Type="http://schemas.openxmlformats.org/officeDocument/2006/relationships/image" Target="../media/image16.png"/><Relationship Id="rId1" Type="http://schemas.openxmlformats.org/officeDocument/2006/relationships/slideLayout" Target="../slideLayouts/slideLayout17.xml"/><Relationship Id="rId5" Type="http://schemas.openxmlformats.org/officeDocument/2006/relationships/hyperlink" Target="http://ngemnv.com/" TargetMode="External"/><Relationship Id="rId4" Type="http://schemas.openxmlformats.org/officeDocument/2006/relationships/hyperlink" Target="http://ngemn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hyperlink" Target="http://www.ngemnv.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unset over a desert&#10;&#10;Description automatically generated">
            <a:extLst>
              <a:ext uri="{FF2B5EF4-FFF2-40B4-BE49-F238E27FC236}">
                <a16:creationId xmlns:a16="http://schemas.microsoft.com/office/drawing/2014/main" id="{76BE99D2-AC3C-39A0-E09B-1CD0F40BD2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2929"/>
            <a:ext cx="10281859" cy="6858000"/>
          </a:xfrm>
          <a:prstGeom prst="rect">
            <a:avLst/>
          </a:prstGeom>
        </p:spPr>
      </p:pic>
      <p:pic>
        <p:nvPicPr>
          <p:cNvPr id="8" name="Picture 7">
            <a:extLst>
              <a:ext uri="{FF2B5EF4-FFF2-40B4-BE49-F238E27FC236}">
                <a16:creationId xmlns:a16="http://schemas.microsoft.com/office/drawing/2014/main" id="{CB2BAE38-9566-11A5-8602-1DE5F2BA23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49" y="-49394"/>
            <a:ext cx="1627631" cy="6858000"/>
          </a:xfrm>
          <a:prstGeom prst="rect">
            <a:avLst/>
          </a:prstGeom>
        </p:spPr>
      </p:pic>
      <p:pic>
        <p:nvPicPr>
          <p:cNvPr id="4" name="Picture 3" descr="A blue and black rectangle with a black corner&#10;&#10;Description automatically generated">
            <a:extLst>
              <a:ext uri="{FF2B5EF4-FFF2-40B4-BE49-F238E27FC236}">
                <a16:creationId xmlns:a16="http://schemas.microsoft.com/office/drawing/2014/main" id="{D1DDE96F-5D8B-E104-2FAE-18811204A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360" y="-16464"/>
            <a:ext cx="7787640" cy="6858000"/>
          </a:xfrm>
          <a:prstGeom prst="rect">
            <a:avLst/>
          </a:prstGeom>
        </p:spPr>
      </p:pic>
      <p:sp>
        <p:nvSpPr>
          <p:cNvPr id="3" name="Subtitle 2">
            <a:extLst>
              <a:ext uri="{FF2B5EF4-FFF2-40B4-BE49-F238E27FC236}">
                <a16:creationId xmlns:a16="http://schemas.microsoft.com/office/drawing/2014/main" id="{F14DB533-314C-2EC9-9338-4905F96328B8}"/>
              </a:ext>
            </a:extLst>
          </p:cNvPr>
          <p:cNvSpPr>
            <a:spLocks noGrp="1"/>
          </p:cNvSpPr>
          <p:nvPr>
            <p:ph type="subTitle" idx="1"/>
          </p:nvPr>
        </p:nvSpPr>
        <p:spPr>
          <a:xfrm>
            <a:off x="6636470" y="4647414"/>
            <a:ext cx="5266442" cy="1675615"/>
          </a:xfrm>
        </p:spPr>
        <p:txBody>
          <a:bodyPr/>
          <a:lstStyle/>
          <a:p>
            <a:pPr marL="857250" indent="-454025" algn="l"/>
            <a:r>
              <a:rPr lang="en-US" sz="2800" dirty="0">
                <a:solidFill>
                  <a:schemeClr val="bg1"/>
                </a:solidFill>
                <a:latin typeface="Arial" panose="020B0604020202020204" pitchFamily="34" charset="0"/>
                <a:cs typeface="Arial" panose="020B0604020202020204" pitchFamily="34" charset="0"/>
              </a:rPr>
              <a:t>DOING BUSINESS WITH    CLARK COUNTY</a:t>
            </a:r>
          </a:p>
          <a:p>
            <a:pPr algn="l"/>
            <a:endParaRPr lang="en-US" dirty="0">
              <a:solidFill>
                <a:schemeClr val="bg1"/>
              </a:solidFill>
              <a:latin typeface="Arial" panose="020B0604020202020204" pitchFamily="34" charset="0"/>
              <a:cs typeface="Arial" panose="020B0604020202020204" pitchFamily="34" charset="0"/>
            </a:endParaRPr>
          </a:p>
        </p:txBody>
      </p:sp>
      <p:pic>
        <p:nvPicPr>
          <p:cNvPr id="7" name="Picture 6" descr="A logo with a black background&#10;&#10;Description automatically generated">
            <a:extLst>
              <a:ext uri="{FF2B5EF4-FFF2-40B4-BE49-F238E27FC236}">
                <a16:creationId xmlns:a16="http://schemas.microsoft.com/office/drawing/2014/main" id="{BE8A1B90-9662-0B82-CFF0-E52E3B60C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442" y="962229"/>
            <a:ext cx="3458944" cy="3458944"/>
          </a:xfrm>
          <a:prstGeom prst="rect">
            <a:avLst/>
          </a:prstGeom>
        </p:spPr>
      </p:pic>
      <p:cxnSp>
        <p:nvCxnSpPr>
          <p:cNvPr id="9" name="Straight Connector 8">
            <a:extLst>
              <a:ext uri="{FF2B5EF4-FFF2-40B4-BE49-F238E27FC236}">
                <a16:creationId xmlns:a16="http://schemas.microsoft.com/office/drawing/2014/main" id="{C4BBD0CE-9062-F3E5-2488-ECEB360F7330}"/>
              </a:ext>
            </a:extLst>
          </p:cNvPr>
          <p:cNvCxnSpPr/>
          <p:nvPr/>
        </p:nvCxnSpPr>
        <p:spPr>
          <a:xfrm>
            <a:off x="4732256" y="4496586"/>
            <a:ext cx="6890993"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 name="Shape 59">
            <a:extLst>
              <a:ext uri="{FF2B5EF4-FFF2-40B4-BE49-F238E27FC236}">
                <a16:creationId xmlns:a16="http://schemas.microsoft.com/office/drawing/2014/main" id="{F20E6D58-7D7F-BFB3-C209-4DE4F9345090}"/>
              </a:ext>
            </a:extLst>
          </p:cNvPr>
          <p:cNvSpPr txBox="1">
            <a:spLocks/>
          </p:cNvSpPr>
          <p:nvPr/>
        </p:nvSpPr>
        <p:spPr>
          <a:xfrm>
            <a:off x="6664930" y="5485221"/>
            <a:ext cx="4572000" cy="1339850"/>
          </a:xfrm>
          <a:prstGeom prst="rect">
            <a:avLst/>
          </a:prstGeom>
          <a:noFill/>
          <a:ln>
            <a:noFill/>
          </a:ln>
        </p:spPr>
        <p:txBody>
          <a:bodyPr lIns="91427" tIns="91427" rIns="91427" bIns="91427"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3600" b="0" i="0" u="none" strike="noStrike" cap="none">
                <a:solidFill>
                  <a:schemeClr val="dk1"/>
                </a:solidFill>
                <a:latin typeface="Arial"/>
                <a:ea typeface="Arial"/>
                <a:cs typeface="Arial"/>
                <a:sym typeface="Arial"/>
              </a:defRPr>
            </a:lvl1pPr>
            <a:lvl2pPr lvl="1" algn="ctr" rtl="0">
              <a:spcBef>
                <a:spcPts val="0"/>
              </a:spcBef>
              <a:buClr>
                <a:schemeClr val="dk1"/>
              </a:buClr>
              <a:buSzPct val="100000"/>
              <a:buNone/>
              <a:defRPr sz="3600">
                <a:solidFill>
                  <a:schemeClr val="dk1"/>
                </a:solidFill>
              </a:defRPr>
            </a:lvl2pPr>
            <a:lvl3pPr lvl="2" algn="ctr" rtl="0">
              <a:spcBef>
                <a:spcPts val="0"/>
              </a:spcBef>
              <a:buClr>
                <a:schemeClr val="dk1"/>
              </a:buClr>
              <a:buSzPct val="100000"/>
              <a:buNone/>
              <a:defRPr sz="3600">
                <a:solidFill>
                  <a:schemeClr val="dk1"/>
                </a:solidFill>
              </a:defRPr>
            </a:lvl3pPr>
            <a:lvl4pPr lvl="3" algn="ctr" rtl="0">
              <a:spcBef>
                <a:spcPts val="0"/>
              </a:spcBef>
              <a:buClr>
                <a:schemeClr val="dk1"/>
              </a:buClr>
              <a:buSzPct val="100000"/>
              <a:buNone/>
              <a:defRPr sz="3600">
                <a:solidFill>
                  <a:schemeClr val="dk1"/>
                </a:solidFill>
              </a:defRPr>
            </a:lvl4pPr>
            <a:lvl5pPr lvl="4" algn="ctr" rtl="0">
              <a:spcBef>
                <a:spcPts val="0"/>
              </a:spcBef>
              <a:buClr>
                <a:schemeClr val="dk1"/>
              </a:buClr>
              <a:buSzPct val="100000"/>
              <a:buNone/>
              <a:defRPr sz="3600">
                <a:solidFill>
                  <a:schemeClr val="dk1"/>
                </a:solidFill>
              </a:defRPr>
            </a:lvl5pPr>
            <a:lvl6pPr lvl="5" algn="ctr" rtl="0">
              <a:spcBef>
                <a:spcPts val="0"/>
              </a:spcBef>
              <a:buClr>
                <a:schemeClr val="dk1"/>
              </a:buClr>
              <a:buSzPct val="100000"/>
              <a:buNone/>
              <a:defRPr sz="3600">
                <a:solidFill>
                  <a:schemeClr val="dk1"/>
                </a:solidFill>
              </a:defRPr>
            </a:lvl6pPr>
            <a:lvl7pPr lvl="6" algn="ctr" rtl="0">
              <a:spcBef>
                <a:spcPts val="0"/>
              </a:spcBef>
              <a:buClr>
                <a:schemeClr val="dk1"/>
              </a:buClr>
              <a:buSzPct val="100000"/>
              <a:buNone/>
              <a:defRPr sz="3600">
                <a:solidFill>
                  <a:schemeClr val="dk1"/>
                </a:solidFill>
              </a:defRPr>
            </a:lvl7pPr>
            <a:lvl8pPr lvl="7" algn="ctr" rtl="0">
              <a:spcBef>
                <a:spcPts val="0"/>
              </a:spcBef>
              <a:buClr>
                <a:schemeClr val="dk1"/>
              </a:buClr>
              <a:buSzPct val="100000"/>
              <a:buNone/>
              <a:defRPr sz="3600">
                <a:solidFill>
                  <a:schemeClr val="dk1"/>
                </a:solidFill>
              </a:defRPr>
            </a:lvl8pPr>
            <a:lvl9pPr lvl="8" algn="ctr" rtl="0">
              <a:spcBef>
                <a:spcPts val="0"/>
              </a:spcBef>
              <a:buClr>
                <a:schemeClr val="dk1"/>
              </a:buClr>
              <a:buSzPct val="100000"/>
              <a:buNone/>
              <a:defRPr sz="3600">
                <a:solidFill>
                  <a:schemeClr val="dk1"/>
                </a:solidFill>
              </a:defRPr>
            </a:lvl9pPr>
          </a:lstStyle>
          <a:p>
            <a:pPr>
              <a:defRPr/>
            </a:pPr>
            <a:r>
              <a:rPr lang="en" sz="1800" b="1" dirty="0">
                <a:solidFill>
                  <a:schemeClr val="accent2">
                    <a:lumMod val="50000"/>
                  </a:schemeClr>
                </a:solidFill>
              </a:rPr>
              <a:t>Department of Finance</a:t>
            </a:r>
          </a:p>
          <a:p>
            <a:pPr>
              <a:defRPr/>
            </a:pPr>
            <a:r>
              <a:rPr lang="en" sz="1800" b="1" dirty="0">
                <a:solidFill>
                  <a:schemeClr val="accent2">
                    <a:lumMod val="50000"/>
                  </a:schemeClr>
                </a:solidFill>
              </a:rPr>
              <a:t>Purchasing &amp; Contracts Division</a:t>
            </a:r>
          </a:p>
          <a:p>
            <a:pPr>
              <a:defRPr/>
            </a:pPr>
            <a:r>
              <a:rPr lang="en" sz="1600" b="1" dirty="0">
                <a:solidFill>
                  <a:schemeClr val="accent2">
                    <a:lumMod val="50000"/>
                  </a:schemeClr>
                </a:solidFill>
              </a:rPr>
              <a:t>500 S. Grand Central Parkway, 4</a:t>
            </a:r>
            <a:r>
              <a:rPr lang="en" sz="1600" b="1" baseline="30000" dirty="0">
                <a:solidFill>
                  <a:schemeClr val="accent2">
                    <a:lumMod val="50000"/>
                  </a:schemeClr>
                </a:solidFill>
              </a:rPr>
              <a:t>th</a:t>
            </a:r>
            <a:r>
              <a:rPr lang="en" sz="1600" b="1" dirty="0">
                <a:solidFill>
                  <a:schemeClr val="accent2">
                    <a:lumMod val="50000"/>
                  </a:schemeClr>
                </a:solidFill>
              </a:rPr>
              <a:t> Floor</a:t>
            </a:r>
          </a:p>
          <a:p>
            <a:pPr>
              <a:defRPr/>
            </a:pPr>
            <a:r>
              <a:rPr lang="en" sz="1600" b="1" dirty="0">
                <a:solidFill>
                  <a:schemeClr val="accent2">
                    <a:lumMod val="50000"/>
                  </a:schemeClr>
                </a:solidFill>
              </a:rPr>
              <a:t>Las Vegas, Nevada  89155</a:t>
            </a:r>
          </a:p>
          <a:p>
            <a:pPr>
              <a:defRPr/>
            </a:pPr>
            <a:r>
              <a:rPr lang="en" sz="1600" b="1" dirty="0">
                <a:solidFill>
                  <a:schemeClr val="accent2">
                    <a:lumMod val="50000"/>
                  </a:schemeClr>
                </a:solidFill>
              </a:rPr>
              <a:t>(702) 455-2897</a:t>
            </a:r>
          </a:p>
        </p:txBody>
      </p:sp>
    </p:spTree>
    <p:extLst>
      <p:ext uri="{BB962C8B-B14F-4D97-AF65-F5344CB8AC3E}">
        <p14:creationId xmlns:p14="http://schemas.microsoft.com/office/powerpoint/2010/main" val="3710140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hape&#10;&#10;Description automatically generated with low confidence">
            <a:extLst>
              <a:ext uri="{FF2B5EF4-FFF2-40B4-BE49-F238E27FC236}">
                <a16:creationId xmlns:a16="http://schemas.microsoft.com/office/drawing/2014/main" id="{518A463E-3F57-7BE7-D9B6-3A1408A2B593}"/>
              </a:ext>
            </a:extLst>
          </p:cNvPr>
          <p:cNvPicPr>
            <a:picLocks noChangeAspect="1"/>
          </p:cNvPicPr>
          <p:nvPr/>
        </p:nvPicPr>
        <p:blipFill rotWithShape="1">
          <a:blip r:embed="rId2"/>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595A3D5-4FC6-F0CA-A262-24B571126275}"/>
              </a:ext>
            </a:extLst>
          </p:cNvPr>
          <p:cNvPicPr>
            <a:picLocks noChangeAspect="1"/>
          </p:cNvPicPr>
          <p:nvPr/>
        </p:nvPicPr>
        <p:blipFill>
          <a:blip r:embed="rId3"/>
          <a:srcRect/>
          <a:stretch/>
        </p:blipFill>
        <p:spPr>
          <a:xfrm>
            <a:off x="-1524" y="180438"/>
            <a:ext cx="12192000" cy="6858000"/>
          </a:xfrm>
          <a:prstGeom prst="rect">
            <a:avLst/>
          </a:prstGeom>
        </p:spPr>
      </p:pic>
      <p:sp>
        <p:nvSpPr>
          <p:cNvPr id="4" name="Content Placeholder 4">
            <a:extLst>
              <a:ext uri="{FF2B5EF4-FFF2-40B4-BE49-F238E27FC236}">
                <a16:creationId xmlns:a16="http://schemas.microsoft.com/office/drawing/2014/main" id="{701CA55B-60D6-E411-848B-B56F226C2139}"/>
              </a:ext>
            </a:extLst>
          </p:cNvPr>
          <p:cNvSpPr txBox="1">
            <a:spLocks/>
          </p:cNvSpPr>
          <p:nvPr/>
        </p:nvSpPr>
        <p:spPr>
          <a:xfrm>
            <a:off x="709355" y="462219"/>
            <a:ext cx="3121025" cy="1905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55559" indent="-55559" algn="ctr">
              <a:buFont typeface="Arial" panose="020B0604020202020204" pitchFamily="34" charset="0"/>
              <a:buNone/>
              <a:defRPr/>
            </a:pPr>
            <a:r>
              <a:rPr lang="en-US" altLang="en-US" sz="1300" i="1" u="sng" dirty="0"/>
              <a:t>GOODS </a:t>
            </a:r>
            <a:endParaRPr lang="en-US" altLang="en-US" sz="1300" i="1" dirty="0"/>
          </a:p>
          <a:p>
            <a:pPr marL="55559" indent="-55559" algn="ctr">
              <a:buFont typeface="Arial" panose="020B0604020202020204" pitchFamily="34" charset="0"/>
              <a:buNone/>
              <a:defRPr/>
            </a:pPr>
            <a:r>
              <a:rPr lang="en-US" altLang="en-US" sz="1300" i="1" dirty="0"/>
              <a:t>	All of the commodities required to develop and maintain new and existing facilities and department operation. Goods valued at an annual usage greater than $100,000 are solicited using a formal bid process. </a:t>
            </a:r>
          </a:p>
        </p:txBody>
      </p:sp>
      <p:sp>
        <p:nvSpPr>
          <p:cNvPr id="5" name="Content Placeholder 4">
            <a:extLst>
              <a:ext uri="{FF2B5EF4-FFF2-40B4-BE49-F238E27FC236}">
                <a16:creationId xmlns:a16="http://schemas.microsoft.com/office/drawing/2014/main" id="{146085DB-9BC8-3D99-6FB5-5FDDADE940CA}"/>
              </a:ext>
            </a:extLst>
          </p:cNvPr>
          <p:cNvSpPr txBox="1">
            <a:spLocks/>
          </p:cNvSpPr>
          <p:nvPr/>
        </p:nvSpPr>
        <p:spPr>
          <a:xfrm>
            <a:off x="7759677" y="3099487"/>
            <a:ext cx="3463925" cy="1939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defRPr/>
            </a:pPr>
            <a:r>
              <a:rPr lang="en-US" altLang="en-US" sz="1300" i="1" u="sng" dirty="0"/>
              <a:t>GENERAL SERVICES</a:t>
            </a:r>
            <a:endParaRPr lang="en-US" altLang="en-US" sz="1300" dirty="0"/>
          </a:p>
          <a:p>
            <a:pPr marL="0" indent="0" algn="ctr">
              <a:buFont typeface="Arial" panose="020B0604020202020204" pitchFamily="34" charset="0"/>
              <a:buNone/>
              <a:defRPr/>
            </a:pPr>
            <a:r>
              <a:rPr lang="en-US" altLang="en-US" sz="1300" i="1" dirty="0"/>
              <a:t>The Service Provider is required to hold a Clark County business license and no special certification or license is typically required to perform the services. General Services valued at an annual usage greater than $100,000 are solicited using a formal bid process.</a:t>
            </a:r>
          </a:p>
        </p:txBody>
      </p:sp>
      <p:sp>
        <p:nvSpPr>
          <p:cNvPr id="6" name="Content Placeholder 4">
            <a:extLst>
              <a:ext uri="{FF2B5EF4-FFF2-40B4-BE49-F238E27FC236}">
                <a16:creationId xmlns:a16="http://schemas.microsoft.com/office/drawing/2014/main" id="{25C65D4F-07FE-86B4-ECCA-F510571A5DB9}"/>
              </a:ext>
            </a:extLst>
          </p:cNvPr>
          <p:cNvSpPr txBox="1">
            <a:spLocks/>
          </p:cNvSpPr>
          <p:nvPr/>
        </p:nvSpPr>
        <p:spPr>
          <a:xfrm>
            <a:off x="709355" y="3534289"/>
            <a:ext cx="3502025" cy="184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09531" indent="-109531" algn="ctr">
              <a:buFont typeface="Arial" panose="020B0604020202020204" pitchFamily="34" charset="0"/>
              <a:buNone/>
              <a:defRPr/>
            </a:pPr>
            <a:r>
              <a:rPr lang="en-US" altLang="en-US" sz="1300" i="1" u="sng" dirty="0"/>
              <a:t>CONSTRUCTION</a:t>
            </a:r>
          </a:p>
          <a:p>
            <a:pPr marL="0" indent="0" algn="ctr" fontAlgn="ctr">
              <a:buFont typeface="Arial" panose="020B0604020202020204" pitchFamily="34" charset="0"/>
              <a:buNone/>
              <a:defRPr/>
            </a:pPr>
            <a:r>
              <a:rPr lang="en-US" altLang="en-US" sz="1300" i="1" dirty="0"/>
              <a:t>Construction encompasses vertical and horizontal construction projects for Public Works for all departments. Construction projects valued greater than $100,000 are solicited using a formal bid process.</a:t>
            </a:r>
            <a:endParaRPr lang="en-US" altLang="en-US" sz="1300" dirty="0"/>
          </a:p>
        </p:txBody>
      </p:sp>
      <p:sp>
        <p:nvSpPr>
          <p:cNvPr id="7" name="Content Placeholder 4">
            <a:extLst>
              <a:ext uri="{FF2B5EF4-FFF2-40B4-BE49-F238E27FC236}">
                <a16:creationId xmlns:a16="http://schemas.microsoft.com/office/drawing/2014/main" id="{66CEB4EA-2730-97E5-4EFC-AB12F3861B35}"/>
              </a:ext>
            </a:extLst>
          </p:cNvPr>
          <p:cNvSpPr txBox="1">
            <a:spLocks/>
          </p:cNvSpPr>
          <p:nvPr/>
        </p:nvSpPr>
        <p:spPr>
          <a:xfrm>
            <a:off x="7455458" y="180438"/>
            <a:ext cx="4340225" cy="2468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defRPr/>
            </a:pPr>
            <a:r>
              <a:rPr lang="en-US" sz="1300" i="1" u="sng" dirty="0"/>
              <a:t>PROFESSIONAL SERVICES</a:t>
            </a:r>
            <a:endParaRPr lang="en-US" sz="1300" dirty="0"/>
          </a:p>
          <a:p>
            <a:pPr marL="0" indent="0" algn="ctr">
              <a:buFont typeface="Arial" panose="020B0604020202020204" pitchFamily="34" charset="0"/>
              <a:buNone/>
              <a:defRPr/>
            </a:pPr>
            <a:r>
              <a:rPr lang="en-US" sz="1300" i="1" dirty="0"/>
              <a:t>The Service Provider is required to hold a Clark County business license or a Limited Vendor Business Registration, a professional license, or specialized certification is usually required to perform the services. Professional Services are exempt from the competitive bidding process; however, it is Clark County’s policy to solicit proposals using a formal Request for Proposal process, whenever possible.  </a:t>
            </a:r>
            <a:endParaRPr lang="en-US" sz="1300" dirty="0"/>
          </a:p>
        </p:txBody>
      </p:sp>
      <p:sp>
        <p:nvSpPr>
          <p:cNvPr id="9" name="Flowchart: Connector 8">
            <a:extLst>
              <a:ext uri="{FF2B5EF4-FFF2-40B4-BE49-F238E27FC236}">
                <a16:creationId xmlns:a16="http://schemas.microsoft.com/office/drawing/2014/main" id="{848307CC-60F8-9F2E-6372-FB09ECF1C7FE}"/>
              </a:ext>
            </a:extLst>
          </p:cNvPr>
          <p:cNvSpPr/>
          <p:nvPr/>
        </p:nvSpPr>
        <p:spPr>
          <a:xfrm>
            <a:off x="4336940" y="2271326"/>
            <a:ext cx="2455863" cy="1366838"/>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2000" i="1" dirty="0">
                <a:solidFill>
                  <a:schemeClr val="accent1">
                    <a:lumMod val="75000"/>
                  </a:schemeClr>
                </a:solidFill>
                <a:latin typeface="Lucida Sans" panose="020B0602030504020204" pitchFamily="34" charset="0"/>
              </a:rPr>
              <a:t>WHAT WE PURCHASE</a:t>
            </a:r>
            <a:endParaRPr lang="en-US" sz="2000" dirty="0">
              <a:solidFill>
                <a:schemeClr val="accent1">
                  <a:lumMod val="75000"/>
                </a:schemeClr>
              </a:solidFill>
            </a:endParaRPr>
          </a:p>
        </p:txBody>
      </p:sp>
      <p:sp>
        <p:nvSpPr>
          <p:cNvPr id="10" name="Up Arrow 4">
            <a:extLst>
              <a:ext uri="{FF2B5EF4-FFF2-40B4-BE49-F238E27FC236}">
                <a16:creationId xmlns:a16="http://schemas.microsoft.com/office/drawing/2014/main" id="{D77C1AED-FBDD-8E93-DA20-D8AC4E389E61}"/>
              </a:ext>
            </a:extLst>
          </p:cNvPr>
          <p:cNvSpPr/>
          <p:nvPr/>
        </p:nvSpPr>
        <p:spPr>
          <a:xfrm rot="18904493">
            <a:off x="3969287" y="1974454"/>
            <a:ext cx="484187" cy="733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Up Arrow 19">
            <a:extLst>
              <a:ext uri="{FF2B5EF4-FFF2-40B4-BE49-F238E27FC236}">
                <a16:creationId xmlns:a16="http://schemas.microsoft.com/office/drawing/2014/main" id="{0818985D-B7AB-6F7B-2891-4810E5DC3AD4}"/>
              </a:ext>
            </a:extLst>
          </p:cNvPr>
          <p:cNvSpPr/>
          <p:nvPr/>
        </p:nvSpPr>
        <p:spPr>
          <a:xfrm rot="13536023">
            <a:off x="4312744" y="3491832"/>
            <a:ext cx="484187" cy="733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Up Arrow 18">
            <a:extLst>
              <a:ext uri="{FF2B5EF4-FFF2-40B4-BE49-F238E27FC236}">
                <a16:creationId xmlns:a16="http://schemas.microsoft.com/office/drawing/2014/main" id="{F69BE646-8140-CF29-69E9-1719AF7764B1}"/>
              </a:ext>
            </a:extLst>
          </p:cNvPr>
          <p:cNvSpPr/>
          <p:nvPr/>
        </p:nvSpPr>
        <p:spPr>
          <a:xfrm rot="2742227">
            <a:off x="6818572" y="2078156"/>
            <a:ext cx="484187" cy="733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Up Arrow 20">
            <a:extLst>
              <a:ext uri="{FF2B5EF4-FFF2-40B4-BE49-F238E27FC236}">
                <a16:creationId xmlns:a16="http://schemas.microsoft.com/office/drawing/2014/main" id="{31CCA2F9-5C04-3AA0-EC80-6931ACF5CCBC}"/>
              </a:ext>
            </a:extLst>
          </p:cNvPr>
          <p:cNvSpPr/>
          <p:nvPr/>
        </p:nvSpPr>
        <p:spPr>
          <a:xfrm rot="8199937">
            <a:off x="6808429" y="3094415"/>
            <a:ext cx="484188" cy="733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536535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9FFDAA0B-1EBB-FA05-1EEB-683EAAA892C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FFDE8C2-2CF8-22FA-6642-4496F60E6499}"/>
              </a:ext>
            </a:extLst>
          </p:cNvPr>
          <p:cNvSpPr/>
          <p:nvPr/>
        </p:nvSpPr>
        <p:spPr>
          <a:xfrm>
            <a:off x="2812793" y="307375"/>
            <a:ext cx="9234488" cy="647700"/>
          </a:xfrm>
          <a:prstGeom prst="rect">
            <a:avLst/>
          </a:prstGeom>
        </p:spPr>
        <p:txBody>
          <a:bodyPr>
            <a:spAutoFit/>
          </a:bodyPr>
          <a:lstStyle/>
          <a:p>
            <a:pPr algn="ctr" eaLnBrk="1" hangingPunct="1">
              <a:defRPr/>
            </a:pPr>
            <a:r>
              <a:rPr lang="en-US" sz="3600" b="0" dirty="0">
                <a:solidFill>
                  <a:schemeClr val="tx2"/>
                </a:solidFill>
                <a:latin typeface="Lucida Sans Unicode" panose="020B0602030504020204" pitchFamily="34" charset="0"/>
                <a:ea typeface="+mj-ea"/>
                <a:cs typeface="Lucida Sans Unicode" panose="020B0602030504020204" pitchFamily="34" charset="0"/>
              </a:rPr>
              <a:t>ADVERTISEMENT OF BIDS/RFPS</a:t>
            </a:r>
          </a:p>
        </p:txBody>
      </p:sp>
      <p:sp>
        <p:nvSpPr>
          <p:cNvPr id="5" name="Rounded Rectangle 10">
            <a:extLst>
              <a:ext uri="{FF2B5EF4-FFF2-40B4-BE49-F238E27FC236}">
                <a16:creationId xmlns:a16="http://schemas.microsoft.com/office/drawing/2014/main" id="{4A5A0A8A-1108-1573-4260-286CDF162946}"/>
              </a:ext>
            </a:extLst>
          </p:cNvPr>
          <p:cNvSpPr/>
          <p:nvPr/>
        </p:nvSpPr>
        <p:spPr>
          <a:xfrm>
            <a:off x="4704749" y="1262450"/>
            <a:ext cx="6321597" cy="1585781"/>
          </a:xfrm>
          <a:prstGeom prst="roundRect">
            <a:avLst/>
          </a:prstGeom>
          <a:solidFill>
            <a:schemeClr val="accent5">
              <a:lumMod val="20000"/>
              <a:lumOff val="80000"/>
            </a:schemeClr>
          </a:solidFill>
          <a:ln w="57150">
            <a:solidFill>
              <a:srgbClr val="381B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Aft>
                <a:spcPts val="1001"/>
              </a:spcAft>
              <a:buClr>
                <a:schemeClr val="tx2"/>
              </a:buClr>
              <a:buSzPct val="70000"/>
              <a:defRPr/>
            </a:pPr>
            <a:r>
              <a:rPr lang="en-US" altLang="en-US" sz="1600" i="1" u="sng" dirty="0">
                <a:solidFill>
                  <a:srgbClr val="00518E"/>
                </a:solidFill>
                <a:latin typeface="Lucida Sans Unicode" panose="020B0602030504020204" pitchFamily="34" charset="0"/>
                <a:cs typeface="Lucida Sans Unicode" panose="020B0602030504020204" pitchFamily="34" charset="0"/>
              </a:rPr>
              <a:t>GOODS AND GENERAL SERVICES </a:t>
            </a:r>
            <a:r>
              <a:rPr lang="en-US" altLang="en-US" sz="1600" i="1" dirty="0">
                <a:solidFill>
                  <a:srgbClr val="00518E"/>
                </a:solidFill>
                <a:latin typeface="Lucida Sans Unicode" panose="020B0602030504020204" pitchFamily="34" charset="0"/>
                <a:cs typeface="Lucida Sans Unicode" panose="020B0602030504020204" pitchFamily="34" charset="0"/>
              </a:rPr>
              <a:t>– In accordance with Nevada Revised Statutes Chapter 332, any bid for Goods or Services that exceeds $100,000 shall be advertised in a newspaper, published, and having a general circulation within the County. Clark County uses the NGEM system for the solicitation and receipt of bids.</a:t>
            </a:r>
          </a:p>
        </p:txBody>
      </p:sp>
      <p:sp>
        <p:nvSpPr>
          <p:cNvPr id="8" name="Text Placeholder 11">
            <a:extLst>
              <a:ext uri="{FF2B5EF4-FFF2-40B4-BE49-F238E27FC236}">
                <a16:creationId xmlns:a16="http://schemas.microsoft.com/office/drawing/2014/main" id="{2B68D5BB-F594-7A24-838E-4CE6F09791ED}"/>
              </a:ext>
            </a:extLst>
          </p:cNvPr>
          <p:cNvSpPr txBox="1">
            <a:spLocks/>
          </p:cNvSpPr>
          <p:nvPr/>
        </p:nvSpPr>
        <p:spPr>
          <a:xfrm>
            <a:off x="4704749" y="3274799"/>
            <a:ext cx="6391619" cy="1469942"/>
          </a:xfrm>
          <a:prstGeom prst="roundRect">
            <a:avLst/>
          </a:prstGeom>
          <a:solidFill>
            <a:schemeClr val="accent5">
              <a:lumMod val="20000"/>
              <a:lumOff val="80000"/>
            </a:schemeClr>
          </a:solidFill>
          <a:ln w="57150" cap="flat" cmpd="sng" algn="ctr">
            <a:solidFill>
              <a:srgbClr val="381BB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342874" indent="-342874">
              <a:lnSpc>
                <a:spcPct val="80000"/>
              </a:lnSpc>
              <a:buFont typeface="Wingdings" panose="05000000000000000000" pitchFamily="2" charset="2"/>
              <a:buNone/>
              <a:defRPr/>
            </a:pPr>
            <a:endParaRPr lang="en-US" altLang="en-US" sz="700" i="1" dirty="0"/>
          </a:p>
          <a:p>
            <a:pPr marL="0" indent="0">
              <a:lnSpc>
                <a:spcPct val="80000"/>
              </a:lnSpc>
              <a:spcBef>
                <a:spcPct val="0"/>
              </a:spcBef>
              <a:spcAft>
                <a:spcPts val="1001"/>
              </a:spcAft>
              <a:buFont typeface="Wingdings" panose="05000000000000000000" pitchFamily="2" charset="2"/>
              <a:buNone/>
              <a:defRPr/>
            </a:pPr>
            <a:r>
              <a:rPr lang="en-US" altLang="en-US" sz="1600" b="1" i="1" u="sng" dirty="0">
                <a:solidFill>
                  <a:srgbClr val="00518E"/>
                </a:solidFill>
                <a:latin typeface="Lucida Sans Unicode" panose="020B0602030504020204" pitchFamily="34" charset="0"/>
                <a:cs typeface="Lucida Sans Unicode" panose="020B0602030504020204" pitchFamily="34" charset="0"/>
              </a:rPr>
              <a:t>CONSTRUCTION</a:t>
            </a:r>
            <a:r>
              <a:rPr lang="en-US" altLang="en-US" sz="1600" b="1" i="1" dirty="0">
                <a:solidFill>
                  <a:srgbClr val="00518E"/>
                </a:solidFill>
                <a:latin typeface="Lucida Sans Unicode" panose="020B0602030504020204" pitchFamily="34" charset="0"/>
                <a:cs typeface="Lucida Sans Unicode" panose="020B0602030504020204" pitchFamily="34" charset="0"/>
              </a:rPr>
              <a:t> – In accordance with Nevada Revised Statutes Chapter 338, any bid for construction that exceeds $100,000, shall be advertised in a newspaper, published, and having general circulation within the County. Clark County uses the NGEM system for the solicitation and receipt of bids.</a:t>
            </a:r>
          </a:p>
        </p:txBody>
      </p:sp>
    </p:spTree>
    <p:extLst>
      <p:ext uri="{BB962C8B-B14F-4D97-AF65-F5344CB8AC3E}">
        <p14:creationId xmlns:p14="http://schemas.microsoft.com/office/powerpoint/2010/main" val="3636657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DF3E12-DF65-2FA4-AF3D-8CDC9DBFA79B}"/>
              </a:ext>
            </a:extLst>
          </p:cNvPr>
          <p:cNvSpPr/>
          <p:nvPr/>
        </p:nvSpPr>
        <p:spPr>
          <a:xfrm>
            <a:off x="2746890" y="767750"/>
            <a:ext cx="9234488" cy="647700"/>
          </a:xfrm>
          <a:prstGeom prst="rect">
            <a:avLst/>
          </a:prstGeom>
        </p:spPr>
        <p:txBody>
          <a:bodyPr>
            <a:spAutoFit/>
          </a:bodyPr>
          <a:lstStyle/>
          <a:p>
            <a:pPr algn="ctr" eaLnBrk="1" hangingPunct="1">
              <a:defRPr/>
            </a:pPr>
            <a:r>
              <a:rPr lang="en-US" sz="3600" b="0" dirty="0">
                <a:solidFill>
                  <a:schemeClr val="tx2"/>
                </a:solidFill>
                <a:latin typeface="Lucida Sans Unicode" panose="020B0602030504020204" pitchFamily="34" charset="0"/>
                <a:ea typeface="+mj-ea"/>
                <a:cs typeface="Lucida Sans Unicode" panose="020B0602030504020204" pitchFamily="34" charset="0"/>
              </a:rPr>
              <a:t>ADVERTISEMENT OF BIDS/RFPS</a:t>
            </a:r>
          </a:p>
        </p:txBody>
      </p:sp>
      <p:sp>
        <p:nvSpPr>
          <p:cNvPr id="4" name="Rounded Rectangle 9">
            <a:extLst>
              <a:ext uri="{FF2B5EF4-FFF2-40B4-BE49-F238E27FC236}">
                <a16:creationId xmlns:a16="http://schemas.microsoft.com/office/drawing/2014/main" id="{34DB2560-82F4-DDF3-535C-2E2C6DF18382}"/>
              </a:ext>
            </a:extLst>
          </p:cNvPr>
          <p:cNvSpPr/>
          <p:nvPr/>
        </p:nvSpPr>
        <p:spPr>
          <a:xfrm>
            <a:off x="4461732" y="1578361"/>
            <a:ext cx="6519305" cy="1219199"/>
          </a:xfrm>
          <a:prstGeom prst="roundRect">
            <a:avLst/>
          </a:prstGeom>
          <a:solidFill>
            <a:schemeClr val="accent5">
              <a:lumMod val="20000"/>
              <a:lumOff val="80000"/>
            </a:schemeClr>
          </a:solidFill>
          <a:ln w="57150">
            <a:solidFill>
              <a:srgbClr val="381B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Aft>
                <a:spcPts val="1001"/>
              </a:spcAft>
              <a:buClr>
                <a:schemeClr val="tx2"/>
              </a:buClr>
              <a:buSzPct val="70000"/>
              <a:defRPr/>
            </a:pPr>
            <a:r>
              <a:rPr lang="en-US" altLang="en-US" sz="1600" i="1" u="sng" dirty="0">
                <a:solidFill>
                  <a:srgbClr val="00518E"/>
                </a:solidFill>
                <a:latin typeface="Lucida Sans Unicode" panose="020B0602030504020204" pitchFamily="34" charset="0"/>
                <a:cs typeface="Lucida Sans Unicode" panose="020B0602030504020204" pitchFamily="34" charset="0"/>
              </a:rPr>
              <a:t>GUIDELINES</a:t>
            </a:r>
            <a:r>
              <a:rPr lang="en-US" altLang="en-US" sz="1600" i="1" dirty="0">
                <a:solidFill>
                  <a:srgbClr val="00518E"/>
                </a:solidFill>
                <a:latin typeface="Lucida Sans Unicode" panose="020B0602030504020204" pitchFamily="34" charset="0"/>
                <a:cs typeface="Lucida Sans Unicode" panose="020B0602030504020204" pitchFamily="34" charset="0"/>
              </a:rPr>
              <a:t> – The advertisement must be published at least once and not less than 7 days before a bid opening. Clark County Purchasing and Contracts places all advertisements in the Legal Notices section of the Las Vegas Review Journal.</a:t>
            </a:r>
          </a:p>
        </p:txBody>
      </p:sp>
      <p:sp>
        <p:nvSpPr>
          <p:cNvPr id="5" name="Rounded Rectangle 8">
            <a:extLst>
              <a:ext uri="{FF2B5EF4-FFF2-40B4-BE49-F238E27FC236}">
                <a16:creationId xmlns:a16="http://schemas.microsoft.com/office/drawing/2014/main" id="{36B2F609-9221-CD7C-655E-66FC813169E2}"/>
              </a:ext>
            </a:extLst>
          </p:cNvPr>
          <p:cNvSpPr/>
          <p:nvPr/>
        </p:nvSpPr>
        <p:spPr>
          <a:xfrm>
            <a:off x="4461732" y="3060356"/>
            <a:ext cx="6519305" cy="1587843"/>
          </a:xfrm>
          <a:prstGeom prst="roundRect">
            <a:avLst/>
          </a:prstGeom>
          <a:solidFill>
            <a:schemeClr val="accent5">
              <a:lumMod val="20000"/>
              <a:lumOff val="80000"/>
            </a:schemeClr>
          </a:solidFill>
          <a:ln w="57150">
            <a:solidFill>
              <a:srgbClr val="381B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Aft>
                <a:spcPts val="1001"/>
              </a:spcAft>
              <a:buClr>
                <a:schemeClr val="tx2"/>
              </a:buClr>
              <a:buSzPct val="70000"/>
              <a:defRPr/>
            </a:pPr>
            <a:r>
              <a:rPr lang="en-US" altLang="en-US" sz="1600" i="1" u="sng" dirty="0">
                <a:solidFill>
                  <a:srgbClr val="00518E"/>
                </a:solidFill>
                <a:latin typeface="Lucida Sans Unicode" panose="020B0602030504020204" pitchFamily="34" charset="0"/>
                <a:cs typeface="Lucida Sans Unicode" panose="020B0602030504020204" pitchFamily="34" charset="0"/>
              </a:rPr>
              <a:t>PROFESSIONAL SERVICES </a:t>
            </a:r>
            <a:r>
              <a:rPr lang="en-US" altLang="en-US" sz="1600" i="1" dirty="0">
                <a:solidFill>
                  <a:srgbClr val="00518E"/>
                </a:solidFill>
                <a:latin typeface="Lucida Sans Unicode" panose="020B0602030504020204" pitchFamily="34" charset="0"/>
                <a:cs typeface="Lucida Sans Unicode" panose="020B0602030504020204" pitchFamily="34" charset="0"/>
              </a:rPr>
              <a:t>– In accordance with Nevada Revised Statutes 332.115, professional services are considered a competitive exception, however pursuant to internal policies and procedures, Clark County may solicit these services through a Request for Proposal or Request for Qualifications.</a:t>
            </a:r>
          </a:p>
        </p:txBody>
      </p:sp>
    </p:spTree>
    <p:extLst>
      <p:ext uri="{BB962C8B-B14F-4D97-AF65-F5344CB8AC3E}">
        <p14:creationId xmlns:p14="http://schemas.microsoft.com/office/powerpoint/2010/main" val="3128708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graphical user interface&#10;&#10;Description automatically generated">
            <a:extLst>
              <a:ext uri="{FF2B5EF4-FFF2-40B4-BE49-F238E27FC236}">
                <a16:creationId xmlns:a16="http://schemas.microsoft.com/office/drawing/2014/main" id="{CF21C1F7-C380-3D61-5960-4E788C7029B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AE1DC64-08CE-A9E8-EAD2-0ED57BB2A9B2}"/>
              </a:ext>
            </a:extLst>
          </p:cNvPr>
          <p:cNvSpPr>
            <a:spLocks noChangeArrowheads="1"/>
          </p:cNvSpPr>
          <p:nvPr/>
        </p:nvSpPr>
        <p:spPr bwMode="auto">
          <a:xfrm>
            <a:off x="2347913" y="488092"/>
            <a:ext cx="7713662" cy="12001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3600" b="0" dirty="0">
                <a:solidFill>
                  <a:schemeClr val="tx2"/>
                </a:solidFill>
                <a:latin typeface="Lucida Sans Unicode" panose="020B0602030504020204" pitchFamily="34" charset="0"/>
                <a:ea typeface="+mj-ea"/>
                <a:cs typeface="Lucida Sans Unicode" panose="020B0602030504020204" pitchFamily="34" charset="0"/>
              </a:rPr>
              <a:t>SUBMITTAL OF BIDS/PROPOSALS</a:t>
            </a:r>
          </a:p>
          <a:p>
            <a:pPr algn="ctr">
              <a:spcBef>
                <a:spcPct val="0"/>
              </a:spcBef>
              <a:buFontTx/>
              <a:buNone/>
              <a:defRPr/>
            </a:pPr>
            <a:endParaRPr lang="en-US" altLang="en-US" sz="3600" dirty="0">
              <a:solidFill>
                <a:srgbClr val="0070C0"/>
              </a:solidFill>
              <a:latin typeface="Arial Unicode MS" panose="020B0604020202020204" pitchFamily="34" charset="-128"/>
            </a:endParaRPr>
          </a:p>
        </p:txBody>
      </p:sp>
      <p:sp>
        <p:nvSpPr>
          <p:cNvPr id="3" name="Oval 2">
            <a:extLst>
              <a:ext uri="{FF2B5EF4-FFF2-40B4-BE49-F238E27FC236}">
                <a16:creationId xmlns:a16="http://schemas.microsoft.com/office/drawing/2014/main" id="{85BFB8DF-703B-C6DB-5490-32509544FD5B}"/>
              </a:ext>
            </a:extLst>
          </p:cNvPr>
          <p:cNvSpPr/>
          <p:nvPr/>
        </p:nvSpPr>
        <p:spPr>
          <a:xfrm rot="10800000" flipV="1">
            <a:off x="2346389" y="1374860"/>
            <a:ext cx="7348537" cy="1314450"/>
          </a:xfrm>
          <a:prstGeom prst="ellipse">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Aft>
                <a:spcPts val="1001"/>
              </a:spcAft>
              <a:buClr>
                <a:schemeClr val="tx2"/>
              </a:buClr>
              <a:buSzPct val="70000"/>
              <a:defRPr/>
            </a:pPr>
            <a:r>
              <a:rPr lang="en-US" altLang="en-US" sz="2000" i="1" dirty="0">
                <a:solidFill>
                  <a:srgbClr val="00518E"/>
                </a:solidFill>
                <a:latin typeface="Lucida Sans Unicode" panose="020B0602030504020204" pitchFamily="34" charset="0"/>
                <a:cs typeface="Lucida Sans Unicode" panose="020B0602030504020204" pitchFamily="34" charset="0"/>
              </a:rPr>
              <a:t>Bids/Proposals are received and publicly opened or unsealed on the date and time specified in the bid document.</a:t>
            </a:r>
          </a:p>
        </p:txBody>
      </p:sp>
      <p:sp>
        <p:nvSpPr>
          <p:cNvPr id="5" name="Oval 4">
            <a:extLst>
              <a:ext uri="{FF2B5EF4-FFF2-40B4-BE49-F238E27FC236}">
                <a16:creationId xmlns:a16="http://schemas.microsoft.com/office/drawing/2014/main" id="{F8D44099-7EAB-C126-CE42-09A90ABDEEC3}"/>
              </a:ext>
            </a:extLst>
          </p:cNvPr>
          <p:cNvSpPr/>
          <p:nvPr/>
        </p:nvSpPr>
        <p:spPr>
          <a:xfrm rot="10800000" flipV="1">
            <a:off x="1603203" y="2575009"/>
            <a:ext cx="8672513" cy="2051050"/>
          </a:xfrm>
          <a:prstGeom prst="ellipse">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Aft>
                <a:spcPts val="1001"/>
              </a:spcAft>
              <a:buClr>
                <a:schemeClr val="tx2"/>
              </a:buClr>
              <a:buSzPct val="70000"/>
              <a:defRPr/>
            </a:pPr>
            <a:r>
              <a:rPr lang="en-US" altLang="en-US" sz="2000" i="1" dirty="0">
                <a:solidFill>
                  <a:srgbClr val="00518E"/>
                </a:solidFill>
                <a:latin typeface="Lucida Sans Unicode" panose="020B0602030504020204" pitchFamily="34" charset="0"/>
                <a:cs typeface="Lucida Sans Unicode" panose="020B0602030504020204" pitchFamily="34" charset="0"/>
              </a:rPr>
              <a:t>Bids/Proposals for Construction Projects are generally opened at 2:15:00 p.m. on the date specified and Bids/Proposals for Goods, General Services and Professional Services are generally opened or unsealed at 3:00:00 p.m. on the date specified. </a:t>
            </a:r>
          </a:p>
        </p:txBody>
      </p:sp>
      <p:sp>
        <p:nvSpPr>
          <p:cNvPr id="6" name="Oval 5">
            <a:extLst>
              <a:ext uri="{FF2B5EF4-FFF2-40B4-BE49-F238E27FC236}">
                <a16:creationId xmlns:a16="http://schemas.microsoft.com/office/drawing/2014/main" id="{4645BAA0-AA4C-55DD-DC88-79C3045C4B2E}"/>
              </a:ext>
            </a:extLst>
          </p:cNvPr>
          <p:cNvSpPr/>
          <p:nvPr/>
        </p:nvSpPr>
        <p:spPr>
          <a:xfrm rot="10800000" flipV="1">
            <a:off x="1669084" y="4423547"/>
            <a:ext cx="8540750" cy="1533525"/>
          </a:xfrm>
          <a:prstGeom prst="ellipse">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Aft>
                <a:spcPts val="1001"/>
              </a:spcAft>
              <a:buClr>
                <a:schemeClr val="tx2"/>
              </a:buClr>
              <a:buSzPct val="70000"/>
              <a:defRPr/>
            </a:pPr>
            <a:r>
              <a:rPr lang="en-US" altLang="en-US" sz="2000" i="1" dirty="0">
                <a:solidFill>
                  <a:srgbClr val="00518E"/>
                </a:solidFill>
                <a:latin typeface="Lucida Sans Unicode" panose="020B0602030504020204" pitchFamily="34" charset="0"/>
                <a:cs typeface="Lucida Sans Unicode" panose="020B0602030504020204" pitchFamily="34" charset="0"/>
              </a:rPr>
              <a:t>Once sealed Bids/Proposals are received, they are evaluated to determine if each bid was submitted in accordance with the solicitation document and its’ specifications.</a:t>
            </a:r>
            <a:endParaRPr lang="en-US" sz="2000" i="1" dirty="0">
              <a:solidFill>
                <a:srgbClr val="00518E"/>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011257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6BD9C26-8BB8-1C79-5AEE-F85C1F90D8FC}"/>
              </a:ext>
            </a:extLst>
          </p:cNvPr>
          <p:cNvSpPr>
            <a:spLocks noGrp="1" noChangeArrowheads="1"/>
          </p:cNvSpPr>
          <p:nvPr>
            <p:ph type="title"/>
          </p:nvPr>
        </p:nvSpPr>
        <p:spPr bwMode="auto">
          <a:xfrm>
            <a:off x="838200" y="365125"/>
            <a:ext cx="10515600" cy="13255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defRPr/>
            </a:pPr>
            <a:r>
              <a:rPr lang="en-US" altLang="en-US" sz="3600" b="0" dirty="0">
                <a:solidFill>
                  <a:schemeClr val="tx2"/>
                </a:solidFill>
                <a:latin typeface="Lucida Sans Unicode" panose="020B0602030504020204" pitchFamily="34" charset="0"/>
                <a:ea typeface="+mj-ea"/>
                <a:cs typeface="Lucida Sans Unicode" panose="020B0602030504020204" pitchFamily="34" charset="0"/>
              </a:rPr>
              <a:t>SUBMITTAL CHECKLIST</a:t>
            </a:r>
          </a:p>
        </p:txBody>
      </p:sp>
      <p:pic>
        <p:nvPicPr>
          <p:cNvPr id="5" name="Content Placeholder 4">
            <a:extLst>
              <a:ext uri="{FF2B5EF4-FFF2-40B4-BE49-F238E27FC236}">
                <a16:creationId xmlns:a16="http://schemas.microsoft.com/office/drawing/2014/main" id="{8D738A48-4E30-9199-0C2C-B97D6FB671CD}"/>
              </a:ext>
            </a:extLst>
          </p:cNvPr>
          <p:cNvPicPr>
            <a:picLocks noGrp="1" noChangeAspect="1"/>
          </p:cNvPicPr>
          <p:nvPr>
            <p:ph idx="1"/>
          </p:nvPr>
        </p:nvPicPr>
        <p:blipFill>
          <a:blip r:embed="rId2"/>
          <a:stretch>
            <a:fillRect/>
          </a:stretch>
        </p:blipFill>
        <p:spPr>
          <a:xfrm>
            <a:off x="4273722" y="1371512"/>
            <a:ext cx="4042142" cy="4563462"/>
          </a:xfrm>
          <a:prstGeom prst="rect">
            <a:avLst/>
          </a:prstGeom>
          <a:ln w="38100" cap="sq">
            <a:solidFill>
              <a:srgbClr val="000000"/>
            </a:solidFill>
            <a:prstDash val="solid"/>
            <a:miter lim="800000"/>
          </a:ln>
          <a:effectLst>
            <a:outerShdw blurRad="1270000" dist="38100" dir="2700000" algn="tl" rotWithShape="0">
              <a:srgbClr val="000000">
                <a:alpha val="40000"/>
              </a:srgbClr>
            </a:outerShdw>
          </a:effectLst>
        </p:spPr>
      </p:pic>
    </p:spTree>
    <p:extLst>
      <p:ext uri="{BB962C8B-B14F-4D97-AF65-F5344CB8AC3E}">
        <p14:creationId xmlns:p14="http://schemas.microsoft.com/office/powerpoint/2010/main" val="649132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D0AD7D-0EA9-15DB-BE7D-3E48BAEF74C5}"/>
              </a:ext>
            </a:extLst>
          </p:cNvPr>
          <p:cNvSpPr>
            <a:spLocks noGrp="1"/>
          </p:cNvSpPr>
          <p:nvPr>
            <p:ph type="title"/>
          </p:nvPr>
        </p:nvSpPr>
        <p:spPr>
          <a:xfrm>
            <a:off x="838200" y="365125"/>
            <a:ext cx="10515600" cy="1325563"/>
          </a:xfrm>
        </p:spPr>
        <p:txBody>
          <a:bodyPr>
            <a:normAutofit fontScale="90000"/>
          </a:bodyPr>
          <a:lstStyle/>
          <a:p>
            <a:pPr eaLnBrk="1" hangingPunct="1">
              <a:defRPr/>
            </a:pP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br>
              <a:rPr lang="en-US" altLang="en-US" sz="2800" b="1" i="1" dirty="0">
                <a:solidFill>
                  <a:srgbClr val="3333CC"/>
                </a:solidFill>
                <a:latin typeface="Lucida Sans" panose="020B0602030504020204" pitchFamily="34" charset="0"/>
              </a:rPr>
            </a:br>
            <a:endParaRPr lang="en-US" altLang="en-US" i="1" dirty="0">
              <a:solidFill>
                <a:srgbClr val="3333CC"/>
              </a:solidFill>
              <a:latin typeface="Lucida Sans" panose="020B0602030504020204" pitchFamily="34" charset="0"/>
            </a:endParaRPr>
          </a:p>
        </p:txBody>
      </p:sp>
      <p:sp>
        <p:nvSpPr>
          <p:cNvPr id="7" name="TextBox 6">
            <a:extLst>
              <a:ext uri="{FF2B5EF4-FFF2-40B4-BE49-F238E27FC236}">
                <a16:creationId xmlns:a16="http://schemas.microsoft.com/office/drawing/2014/main" id="{5EA55A3C-2209-CCC2-F0A0-BB5EC91AB117}"/>
              </a:ext>
            </a:extLst>
          </p:cNvPr>
          <p:cNvSpPr txBox="1"/>
          <p:nvPr/>
        </p:nvSpPr>
        <p:spPr>
          <a:xfrm>
            <a:off x="1502375" y="420061"/>
            <a:ext cx="9187249" cy="646331"/>
          </a:xfrm>
          <a:prstGeom prst="rect">
            <a:avLst/>
          </a:prstGeom>
          <a:noFill/>
        </p:spPr>
        <p:txBody>
          <a:bodyPr wrap="square">
            <a:spAutoFit/>
          </a:bodyPr>
          <a:lstStyle/>
          <a:p>
            <a:r>
              <a:rPr lang="en-US" altLang="en-US" sz="3600" kern="1200" dirty="0">
                <a:latin typeface="Lucida Sans Unicode" panose="020B0602030504020204" pitchFamily="34" charset="0"/>
                <a:cs typeface="Lucida Sans Unicode" panose="020B0602030504020204" pitchFamily="34" charset="0"/>
              </a:rPr>
              <a:t>REVIEW BIDS OR PROPOSALS RECEIVED </a:t>
            </a:r>
            <a:endParaRPr lang="en-US" sz="3600" dirty="0"/>
          </a:p>
        </p:txBody>
      </p:sp>
      <p:sp>
        <p:nvSpPr>
          <p:cNvPr id="8" name="Rounded Rectangle 13">
            <a:extLst>
              <a:ext uri="{FF2B5EF4-FFF2-40B4-BE49-F238E27FC236}">
                <a16:creationId xmlns:a16="http://schemas.microsoft.com/office/drawing/2014/main" id="{A065F78B-CAC6-AB65-A84F-0E245B5126D7}"/>
              </a:ext>
            </a:extLst>
          </p:cNvPr>
          <p:cNvSpPr>
            <a:spLocks noGrp="1"/>
          </p:cNvSpPr>
          <p:nvPr>
            <p:ph idx="1"/>
          </p:nvPr>
        </p:nvSpPr>
        <p:spPr>
          <a:xfrm>
            <a:off x="930876" y="1298403"/>
            <a:ext cx="2224216" cy="1205899"/>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Bid/Proposal submitted on time </a:t>
            </a:r>
          </a:p>
        </p:txBody>
      </p:sp>
      <p:sp>
        <p:nvSpPr>
          <p:cNvPr id="9" name="Rounded Rectangle 6">
            <a:extLst>
              <a:ext uri="{FF2B5EF4-FFF2-40B4-BE49-F238E27FC236}">
                <a16:creationId xmlns:a16="http://schemas.microsoft.com/office/drawing/2014/main" id="{17E2CFBF-98FB-8ECD-9090-61BC83582D40}"/>
              </a:ext>
            </a:extLst>
          </p:cNvPr>
          <p:cNvSpPr/>
          <p:nvPr/>
        </p:nvSpPr>
        <p:spPr>
          <a:xfrm>
            <a:off x="3698789" y="1361302"/>
            <a:ext cx="2470150" cy="11430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76195" algn="ctr">
              <a:spcAft>
                <a:spcPts val="100"/>
              </a:spcAft>
              <a:defRPr/>
            </a:pPr>
            <a:r>
              <a:rPr lang="en-US" altLang="en-US" sz="1800" i="1" dirty="0"/>
              <a:t>Bid/Proposal properly completed and signed</a:t>
            </a:r>
            <a:endParaRPr lang="en-US" sz="1800" dirty="0"/>
          </a:p>
        </p:txBody>
      </p:sp>
      <p:sp>
        <p:nvSpPr>
          <p:cNvPr id="10" name="Rounded Rectangle 9">
            <a:extLst>
              <a:ext uri="{FF2B5EF4-FFF2-40B4-BE49-F238E27FC236}">
                <a16:creationId xmlns:a16="http://schemas.microsoft.com/office/drawing/2014/main" id="{0549F08B-BFD6-C23D-F918-F54AFB7593B1}"/>
              </a:ext>
            </a:extLst>
          </p:cNvPr>
          <p:cNvSpPr/>
          <p:nvPr/>
        </p:nvSpPr>
        <p:spPr>
          <a:xfrm>
            <a:off x="6891682" y="1475602"/>
            <a:ext cx="2239962" cy="9144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Discount payment terms offered </a:t>
            </a:r>
          </a:p>
        </p:txBody>
      </p:sp>
      <p:sp>
        <p:nvSpPr>
          <p:cNvPr id="11" name="Rounded Rectangle 8">
            <a:extLst>
              <a:ext uri="{FF2B5EF4-FFF2-40B4-BE49-F238E27FC236}">
                <a16:creationId xmlns:a16="http://schemas.microsoft.com/office/drawing/2014/main" id="{25A3271C-8829-212A-A2C5-EC88563E4EB2}"/>
              </a:ext>
            </a:extLst>
          </p:cNvPr>
          <p:cNvSpPr/>
          <p:nvPr/>
        </p:nvSpPr>
        <p:spPr>
          <a:xfrm>
            <a:off x="861090" y="2902937"/>
            <a:ext cx="2363787" cy="9144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Any exceptions taken or noted</a:t>
            </a:r>
          </a:p>
        </p:txBody>
      </p:sp>
      <p:sp>
        <p:nvSpPr>
          <p:cNvPr id="12" name="Rounded Rectangle 11">
            <a:extLst>
              <a:ext uri="{FF2B5EF4-FFF2-40B4-BE49-F238E27FC236}">
                <a16:creationId xmlns:a16="http://schemas.microsoft.com/office/drawing/2014/main" id="{932721E1-E16C-9952-5BF8-B12D8F9128C5}"/>
              </a:ext>
            </a:extLst>
          </p:cNvPr>
          <p:cNvSpPr/>
          <p:nvPr/>
        </p:nvSpPr>
        <p:spPr>
          <a:xfrm>
            <a:off x="3789406" y="2902937"/>
            <a:ext cx="2443163" cy="9144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All Addendum acknowledged </a:t>
            </a:r>
          </a:p>
        </p:txBody>
      </p:sp>
      <p:sp>
        <p:nvSpPr>
          <p:cNvPr id="13" name="Rounded Rectangle 9">
            <a:extLst>
              <a:ext uri="{FF2B5EF4-FFF2-40B4-BE49-F238E27FC236}">
                <a16:creationId xmlns:a16="http://schemas.microsoft.com/office/drawing/2014/main" id="{27F13D12-8781-DEE3-1095-1A52E560A971}"/>
              </a:ext>
            </a:extLst>
          </p:cNvPr>
          <p:cNvSpPr/>
          <p:nvPr/>
        </p:nvSpPr>
        <p:spPr>
          <a:xfrm>
            <a:off x="6982298" y="2674337"/>
            <a:ext cx="2239962" cy="11430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All Specifications and Qualifications have been met </a:t>
            </a:r>
          </a:p>
        </p:txBody>
      </p:sp>
      <p:sp>
        <p:nvSpPr>
          <p:cNvPr id="14" name="Rounded Rectangle 7">
            <a:extLst>
              <a:ext uri="{FF2B5EF4-FFF2-40B4-BE49-F238E27FC236}">
                <a16:creationId xmlns:a16="http://schemas.microsoft.com/office/drawing/2014/main" id="{C72B1B91-464A-EF30-6394-FEF8E88EE131}"/>
              </a:ext>
            </a:extLst>
          </p:cNvPr>
          <p:cNvSpPr/>
          <p:nvPr/>
        </p:nvSpPr>
        <p:spPr>
          <a:xfrm>
            <a:off x="1079630" y="4152215"/>
            <a:ext cx="3430587" cy="14478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80000"/>
              </a:lnSpc>
              <a:defRPr/>
            </a:pPr>
            <a:r>
              <a:rPr lang="en-US" altLang="en-US" sz="1800" i="1" dirty="0"/>
              <a:t>For proposals, determination is made using graded evaluation criteria and possibly oral presentations. </a:t>
            </a:r>
          </a:p>
        </p:txBody>
      </p:sp>
      <p:sp>
        <p:nvSpPr>
          <p:cNvPr id="15" name="Rounded Rectangle 10">
            <a:extLst>
              <a:ext uri="{FF2B5EF4-FFF2-40B4-BE49-F238E27FC236}">
                <a16:creationId xmlns:a16="http://schemas.microsoft.com/office/drawing/2014/main" id="{B3A4F39D-2FC6-5A98-8C41-B54D068D515B}"/>
              </a:ext>
            </a:extLst>
          </p:cNvPr>
          <p:cNvSpPr/>
          <p:nvPr/>
        </p:nvSpPr>
        <p:spPr>
          <a:xfrm>
            <a:off x="5442230" y="4101672"/>
            <a:ext cx="3286125" cy="1447800"/>
          </a:xfrm>
          <a:prstGeom prst="roundRect">
            <a:avLst/>
          </a:prstGeom>
          <a:solidFill>
            <a:srgbClr val="DD274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altLang="en-US" sz="1800" i="1" dirty="0"/>
              <a:t>For bids, low responsive and responsible bidder is a two-prong process.  Lowest cost received from qualified bidder.</a:t>
            </a:r>
          </a:p>
        </p:txBody>
      </p:sp>
    </p:spTree>
    <p:extLst>
      <p:ext uri="{BB962C8B-B14F-4D97-AF65-F5344CB8AC3E}">
        <p14:creationId xmlns:p14="http://schemas.microsoft.com/office/powerpoint/2010/main" val="3892311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1397F6-ED93-56F4-FDCE-730544792638}"/>
              </a:ext>
            </a:extLst>
          </p:cNvPr>
          <p:cNvSpPr>
            <a:spLocks noGrp="1" noChangeArrowheads="1"/>
          </p:cNvSpPr>
          <p:nvPr>
            <p:ph type="title"/>
          </p:nvPr>
        </p:nvSpPr>
        <p:spPr>
          <a:xfrm>
            <a:off x="838200" y="365125"/>
            <a:ext cx="10515600" cy="854075"/>
          </a:xfrm>
        </p:spPr>
        <p:txBody>
          <a:bodyPr/>
          <a:lstStyle/>
          <a:p>
            <a:pPr algn="ctr" eaLnBrk="1" hangingPunct="1"/>
            <a:r>
              <a:rPr lang="en-US" altLang="en-US">
                <a:latin typeface="Lucida Sans Unicode" panose="020B0602030504020204" pitchFamily="34" charset="0"/>
                <a:cs typeface="Lucida Sans Unicode" panose="020B0602030504020204" pitchFamily="34" charset="0"/>
              </a:rPr>
              <a:t>AWARD RECOMMENDATION</a:t>
            </a:r>
          </a:p>
        </p:txBody>
      </p:sp>
      <p:sp>
        <p:nvSpPr>
          <p:cNvPr id="5" name="Rectangle 3">
            <a:extLst>
              <a:ext uri="{FF2B5EF4-FFF2-40B4-BE49-F238E27FC236}">
                <a16:creationId xmlns:a16="http://schemas.microsoft.com/office/drawing/2014/main" id="{02E8E760-5279-3920-0B8E-0B24D6690FB9}"/>
              </a:ext>
            </a:extLst>
          </p:cNvPr>
          <p:cNvSpPr>
            <a:spLocks noGrp="1" noChangeArrowheads="1"/>
          </p:cNvSpPr>
          <p:nvPr>
            <p:ph idx="1"/>
          </p:nvPr>
        </p:nvSpPr>
        <p:spPr>
          <a:xfrm>
            <a:off x="1151238" y="1331355"/>
            <a:ext cx="10515600" cy="4351338"/>
          </a:xfrm>
        </p:spPr>
        <p:txBody>
          <a:bodyPr/>
          <a:lstStyle/>
          <a:p>
            <a:pPr marL="76193" indent="0">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BIDS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Award recommendations are made based on the Lowest Responsive and Responsible Bid submittal. The determination may involve all or some of the following factors:</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Responsive: Bidder’s compliance with all requirements of the solicitation documents</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Responsible: Bidder’s capacity and competence to provide the solicited service and/or products</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Price</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Conformity to Specifications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Financial ability to meet the contract terms</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Previous Performance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Bidders Facilities and Equipment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Experience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Delivery Time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Discount Payment Terms  </a:t>
            </a:r>
          </a:p>
          <a:p>
            <a:pPr marL="0" indent="0" eaLnBrk="1" hangingPunct="1">
              <a:buFont typeface="Wingdings" panose="05000000000000000000" pitchFamily="2" charset="2"/>
              <a:buNone/>
              <a:defRPr/>
            </a:pPr>
            <a:endParaRPr lang="en-US" altLang="en-US" sz="1400" u="sng" dirty="0"/>
          </a:p>
        </p:txBody>
      </p:sp>
    </p:spTree>
    <p:extLst>
      <p:ext uri="{BB962C8B-B14F-4D97-AF65-F5344CB8AC3E}">
        <p14:creationId xmlns:p14="http://schemas.microsoft.com/office/powerpoint/2010/main" val="729051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29C78ED-695A-E3E7-AF3C-7EACDAA5C976}"/>
              </a:ext>
            </a:extLst>
          </p:cNvPr>
          <p:cNvSpPr>
            <a:spLocks noGrp="1" noChangeArrowheads="1"/>
          </p:cNvSpPr>
          <p:nvPr>
            <p:ph type="title"/>
          </p:nvPr>
        </p:nvSpPr>
        <p:spPr>
          <a:xfrm>
            <a:off x="838200" y="365125"/>
            <a:ext cx="10515600" cy="1325563"/>
          </a:xfrm>
        </p:spPr>
        <p:txBody>
          <a:bodyPr>
            <a:normAutofit fontScale="90000"/>
          </a:bodyPr>
          <a:lstStyle/>
          <a:p>
            <a:pPr algn="ctr" eaLnBrk="1" hangingPunct="1"/>
            <a:br>
              <a:rPr lang="en-US" altLang="en-US" b="1" dirty="0">
                <a:latin typeface="Lucida Sans Unicode" panose="020B0602030504020204" pitchFamily="34" charset="0"/>
                <a:cs typeface="Lucida Sans Unicode" panose="020B0602030504020204" pitchFamily="34" charset="0"/>
              </a:rPr>
            </a:br>
            <a:br>
              <a:rPr lang="en-US" altLang="en-US" b="1" dirty="0">
                <a:latin typeface="Lucida Sans Unicode" panose="020B0602030504020204" pitchFamily="34" charset="0"/>
                <a:cs typeface="Lucida Sans Unicode" panose="020B0602030504020204" pitchFamily="34" charset="0"/>
              </a:rPr>
            </a:br>
            <a:br>
              <a:rPr lang="en-US" altLang="en-US" b="1" dirty="0">
                <a:latin typeface="Lucida Sans Unicode" panose="020B0602030504020204" pitchFamily="34" charset="0"/>
                <a:cs typeface="Lucida Sans Unicode" panose="020B0602030504020204" pitchFamily="34" charset="0"/>
              </a:rPr>
            </a:br>
            <a:r>
              <a:rPr lang="en-US" altLang="en-US" dirty="0">
                <a:latin typeface="Lucida Sans Unicode" panose="020B0602030504020204" pitchFamily="34" charset="0"/>
                <a:cs typeface="Lucida Sans Unicode" panose="020B0602030504020204" pitchFamily="34" charset="0"/>
              </a:rPr>
              <a:t>AWARD RECOMMENDATION CONT’D</a:t>
            </a:r>
            <a:br>
              <a:rPr lang="en-US" altLang="en-US" b="1" dirty="0">
                <a:latin typeface="Lucida Sans Unicode" panose="020B0602030504020204" pitchFamily="34" charset="0"/>
                <a:cs typeface="Lucida Sans Unicode" panose="020B0602030504020204" pitchFamily="34" charset="0"/>
              </a:rPr>
            </a:br>
            <a:br>
              <a:rPr lang="en-US" altLang="en-US" b="1" dirty="0">
                <a:latin typeface="Lucida Sans Unicode" panose="020B0602030504020204" pitchFamily="34" charset="0"/>
                <a:cs typeface="Lucida Sans Unicode" panose="020B0602030504020204" pitchFamily="34" charset="0"/>
              </a:rPr>
            </a:br>
            <a:br>
              <a:rPr lang="en-US" altLang="en-US" b="1" dirty="0">
                <a:latin typeface="Lucida Sans Unicode" panose="020B0602030504020204" pitchFamily="34" charset="0"/>
                <a:cs typeface="Lucida Sans Unicode" panose="020B0602030504020204" pitchFamily="34" charset="0"/>
              </a:rPr>
            </a:br>
            <a:endParaRPr lang="en-US" altLang="en-US" dirty="0">
              <a:latin typeface="Lucida Sans Unicode" panose="020B0602030504020204" pitchFamily="34" charset="0"/>
              <a:cs typeface="Lucida Sans Unicode" panose="020B0602030504020204" pitchFamily="34" charset="0"/>
            </a:endParaRPr>
          </a:p>
        </p:txBody>
      </p:sp>
      <p:sp>
        <p:nvSpPr>
          <p:cNvPr id="5" name="Rectangle 7">
            <a:extLst>
              <a:ext uri="{FF2B5EF4-FFF2-40B4-BE49-F238E27FC236}">
                <a16:creationId xmlns:a16="http://schemas.microsoft.com/office/drawing/2014/main" id="{B1F15C65-AB08-E850-2E92-87AF8A74E636}"/>
              </a:ext>
            </a:extLst>
          </p:cNvPr>
          <p:cNvSpPr>
            <a:spLocks noGrp="1" noChangeArrowheads="1"/>
          </p:cNvSpPr>
          <p:nvPr>
            <p:ph idx="1"/>
          </p:nvPr>
        </p:nvSpPr>
        <p:spPr>
          <a:xfrm>
            <a:off x="1002957" y="1487874"/>
            <a:ext cx="10515600" cy="4351338"/>
          </a:xfrm>
        </p:spPr>
        <p:txBody>
          <a:bodyPr/>
          <a:lstStyle/>
          <a:p>
            <a:pPr marL="76193" indent="0">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RFP</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Award recommendations are made based upon the highest ranked proposal submitted as a result of proposal completeness, presentations and/or oral interview and best respondent suited to fulfill the requirements of the RFP. Price in general is a last factor and is negotiated.</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An award resulting from a Bid or Request for Proposal may require mandatory submittals as defined in the solicitation document, such as: </a:t>
            </a:r>
          </a:p>
          <a:p>
            <a:pPr marL="76193" indent="0">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Before recommendation for award: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Proof of Specialty Licensure</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Evaluation of proposed personnel or equipment to be used</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Disclosure of Ownership/Principals Form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Clark County Business License or Limited Vendor Business Registration </a:t>
            </a:r>
          </a:p>
          <a:p>
            <a:pPr marL="76193" indent="0">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Prior to final award: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Insurance Documents </a:t>
            </a:r>
          </a:p>
          <a:p>
            <a:pPr marL="457175" indent="-380982">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Bonds </a:t>
            </a:r>
          </a:p>
          <a:p>
            <a:pPr marL="0" indent="0" eaLnBrk="1" hangingPunct="1">
              <a:buFont typeface="Wingdings" panose="05000000000000000000" pitchFamily="2" charset="2"/>
              <a:buNone/>
              <a:defRPr/>
            </a:pPr>
            <a:endParaRPr lang="en-US" altLang="en-US" sz="1400" dirty="0"/>
          </a:p>
        </p:txBody>
      </p:sp>
    </p:spTree>
    <p:extLst>
      <p:ext uri="{BB962C8B-B14F-4D97-AF65-F5344CB8AC3E}">
        <p14:creationId xmlns:p14="http://schemas.microsoft.com/office/powerpoint/2010/main" val="1905671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57AE0-C81E-F637-9DB2-A2EE4A0D641D}"/>
              </a:ext>
            </a:extLst>
          </p:cNvPr>
          <p:cNvSpPr>
            <a:spLocks noGrp="1" noChangeArrowheads="1"/>
          </p:cNvSpPr>
          <p:nvPr>
            <p:ph type="title"/>
          </p:nvPr>
        </p:nvSpPr>
        <p:spPr>
          <a:xfrm>
            <a:off x="838200" y="365125"/>
            <a:ext cx="10515600" cy="1325563"/>
          </a:xfrm>
        </p:spPr>
        <p:txBody>
          <a:bodyPr/>
          <a:lstStyle/>
          <a:p>
            <a:pPr algn="ctr" eaLnBrk="1" hangingPunct="1"/>
            <a:r>
              <a:rPr lang="en-US" altLang="en-US" dirty="0">
                <a:latin typeface="Lucida Sans Unicode" panose="020B0602030504020204" pitchFamily="34" charset="0"/>
                <a:cs typeface="Lucida Sans Unicode" panose="020B0602030504020204" pitchFamily="34" charset="0"/>
              </a:rPr>
              <a:t>AWARD OF CONSTRUCTION BID</a:t>
            </a:r>
          </a:p>
        </p:txBody>
      </p:sp>
      <p:sp>
        <p:nvSpPr>
          <p:cNvPr id="5" name="Rectangle 3">
            <a:extLst>
              <a:ext uri="{FF2B5EF4-FFF2-40B4-BE49-F238E27FC236}">
                <a16:creationId xmlns:a16="http://schemas.microsoft.com/office/drawing/2014/main" id="{3971E211-A834-7BF9-830E-A5CF4EE9A8BD}"/>
              </a:ext>
            </a:extLst>
          </p:cNvPr>
          <p:cNvSpPr>
            <a:spLocks noGrp="1" noChangeArrowheads="1"/>
          </p:cNvSpPr>
          <p:nvPr>
            <p:ph idx="1"/>
          </p:nvPr>
        </p:nvSpPr>
        <p:spPr>
          <a:xfrm>
            <a:off x="1060622" y="1421970"/>
            <a:ext cx="10515600" cy="4351338"/>
          </a:xfrm>
        </p:spPr>
        <p:txBody>
          <a:bodyPr>
            <a:normAutofit/>
          </a:bodyPr>
          <a:lstStyle/>
          <a:p>
            <a:pPr marL="342874" indent="-342874">
              <a:lnSpc>
                <a:spcPct val="80000"/>
              </a:lnSpc>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Documents required to be submitted with Bids at opening: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Bid Bond (5% of total Bid amount)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5% Sub-Contractor’s List  </a:t>
            </a:r>
          </a:p>
          <a:p>
            <a:pPr marL="342874" indent="-342874">
              <a:lnSpc>
                <a:spcPct val="80000"/>
              </a:lnSpc>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Documents required to be submitted after Bids open: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1% Sub-Contractors List (three apparent low bidders-2 hours after opening)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Clark County Business License </a:t>
            </a:r>
          </a:p>
          <a:p>
            <a:pPr marL="342874" indent="-342874">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And any other documents required per the Bid document</a:t>
            </a:r>
          </a:p>
          <a:p>
            <a:pPr marL="342874" indent="-342874">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Documents required prior to final award: </a:t>
            </a:r>
          </a:p>
          <a:p>
            <a:pPr marL="342874" indent="-342874">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Required Insurances (General Liability, Automobile Liability, Worker’s Compensation and sometimes Underground Explosion) </a:t>
            </a:r>
          </a:p>
          <a:p>
            <a:pPr marL="342874" indent="-342874">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Performance Bond </a:t>
            </a:r>
          </a:p>
          <a:p>
            <a:pPr marL="342874" indent="-342874">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Labor and Material Payment Bond </a:t>
            </a:r>
          </a:p>
          <a:p>
            <a:pPr marL="342874" indent="-342874">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Guaranty Bond </a:t>
            </a:r>
          </a:p>
          <a:p>
            <a:pPr marL="0" indent="0" eaLnBrk="1" hangingPunct="1">
              <a:lnSpc>
                <a:spcPct val="80000"/>
              </a:lnSpc>
              <a:buFont typeface="Wingdings" panose="05000000000000000000" pitchFamily="2" charset="2"/>
              <a:buNone/>
              <a:defRPr/>
            </a:pPr>
            <a:r>
              <a:rPr lang="en-US" altLang="en-US" sz="1400" dirty="0"/>
              <a:t> </a:t>
            </a:r>
          </a:p>
        </p:txBody>
      </p:sp>
    </p:spTree>
    <p:extLst>
      <p:ext uri="{BB962C8B-B14F-4D97-AF65-F5344CB8AC3E}">
        <p14:creationId xmlns:p14="http://schemas.microsoft.com/office/powerpoint/2010/main" val="2711166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1012E72-982A-E5B2-D693-7526536C7B83}"/>
              </a:ext>
            </a:extLst>
          </p:cNvPr>
          <p:cNvSpPr>
            <a:spLocks noGrp="1" noChangeArrowheads="1"/>
          </p:cNvSpPr>
          <p:nvPr>
            <p:ph type="title"/>
          </p:nvPr>
        </p:nvSpPr>
        <p:spPr>
          <a:xfrm>
            <a:off x="838200" y="365125"/>
            <a:ext cx="10515600" cy="1325563"/>
          </a:xfrm>
        </p:spPr>
        <p:txBody>
          <a:bodyPr/>
          <a:lstStyle/>
          <a:p>
            <a:pPr algn="ctr" eaLnBrk="1" hangingPunct="1"/>
            <a:r>
              <a:rPr lang="en-US" altLang="en-US" dirty="0">
                <a:latin typeface="Lucida Sans Unicode" panose="020B0602030504020204" pitchFamily="34" charset="0"/>
                <a:cs typeface="Lucida Sans Unicode" panose="020B0602030504020204" pitchFamily="34" charset="0"/>
              </a:rPr>
              <a:t>REJECTION OF BID SUBMITTALS </a:t>
            </a:r>
          </a:p>
        </p:txBody>
      </p:sp>
      <p:sp>
        <p:nvSpPr>
          <p:cNvPr id="5" name="Rectangle 5">
            <a:extLst>
              <a:ext uri="{FF2B5EF4-FFF2-40B4-BE49-F238E27FC236}">
                <a16:creationId xmlns:a16="http://schemas.microsoft.com/office/drawing/2014/main" id="{2A5537BE-E2B7-DACA-5168-834050CDA26F}"/>
              </a:ext>
            </a:extLst>
          </p:cNvPr>
          <p:cNvSpPr>
            <a:spLocks noGrp="1" noChangeArrowheads="1"/>
          </p:cNvSpPr>
          <p:nvPr>
            <p:ph idx="1"/>
          </p:nvPr>
        </p:nvSpPr>
        <p:spPr>
          <a:xfrm>
            <a:off x="1521941" y="2006857"/>
            <a:ext cx="9022492" cy="3421878"/>
          </a:xfrm>
        </p:spPr>
        <p:txBody>
          <a:bodyPr/>
          <a:lstStyle/>
          <a:p>
            <a:pPr marL="342874" indent="-342874" defTabSz="231758">
              <a:lnSpc>
                <a:spcPct val="80000"/>
              </a:lnSpc>
              <a:spcBef>
                <a:spcPct val="0"/>
              </a:spcBef>
              <a:spcAft>
                <a:spcPts val="1001"/>
              </a:spcAft>
              <a:buFont typeface="Wingdings" panose="05000000000000000000" pitchFamily="2" charset="2"/>
              <a:buNone/>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The County reserves the right to reject any and all Bids received and the right to waive any minor informality or irregularity. A common error that may result in the rejection of any bid includes such issues as: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The bid is not submitted before the closing date and time specified.</a:t>
            </a:r>
          </a:p>
          <a:p>
            <a:pPr marL="461963" indent="-461963"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The Bidder’s Statement of Authority to Submit a Bid is not signed and uploaded with the bid      document.</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The Bidder submits a bid with a material exception to the bid specifications.</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All Addendums are not acknowledged.</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The Bidder does not include ALL required documents as outlined in the bid.</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Evidence of collusion among Bidders.</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kern="1200" dirty="0">
                <a:solidFill>
                  <a:srgbClr val="00518E"/>
                </a:solidFill>
                <a:latin typeface="Lucida Sans Unicode" panose="020B0602030504020204" pitchFamily="34" charset="0"/>
                <a:cs typeface="Lucida Sans Unicode" panose="020B0602030504020204" pitchFamily="34" charset="0"/>
              </a:rPr>
              <a:t>  No responsive and responsible bids were received.</a:t>
            </a:r>
          </a:p>
        </p:txBody>
      </p:sp>
    </p:spTree>
    <p:extLst>
      <p:ext uri="{BB962C8B-B14F-4D97-AF65-F5344CB8AC3E}">
        <p14:creationId xmlns:p14="http://schemas.microsoft.com/office/powerpoint/2010/main" val="99839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with low confidence">
            <a:extLst>
              <a:ext uri="{FF2B5EF4-FFF2-40B4-BE49-F238E27FC236}">
                <a16:creationId xmlns:a16="http://schemas.microsoft.com/office/drawing/2014/main" id="{3F5826EB-A070-67F4-05DA-D2C9B32964AE}"/>
              </a:ext>
            </a:extLst>
          </p:cNvPr>
          <p:cNvPicPr>
            <a:picLocks noChangeAspect="1"/>
          </p:cNvPicPr>
          <p:nvPr/>
        </p:nvPicPr>
        <p:blipFill>
          <a:blip r:embed="rId2"/>
          <a:stretch>
            <a:fillRect/>
          </a:stretch>
        </p:blipFill>
        <p:spPr>
          <a:xfrm>
            <a:off x="0" y="0"/>
            <a:ext cx="12192001" cy="6858001"/>
          </a:xfrm>
          <a:prstGeom prst="rect">
            <a:avLst/>
          </a:prstGeom>
        </p:spPr>
      </p:pic>
      <p:sp>
        <p:nvSpPr>
          <p:cNvPr id="2" name="Title 1">
            <a:extLst>
              <a:ext uri="{FF2B5EF4-FFF2-40B4-BE49-F238E27FC236}">
                <a16:creationId xmlns:a16="http://schemas.microsoft.com/office/drawing/2014/main" id="{3E0F37E3-ED28-A3CC-D399-0F5312F0AE52}"/>
              </a:ext>
            </a:extLst>
          </p:cNvPr>
          <p:cNvSpPr txBox="1">
            <a:spLocks noChangeArrowheads="1"/>
          </p:cNvSpPr>
          <p:nvPr/>
        </p:nvSpPr>
        <p:spPr>
          <a:xfrm>
            <a:off x="1295400" y="152400"/>
            <a:ext cx="731361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altLang="en-US" b="1" i="1" dirty="0">
                <a:solidFill>
                  <a:srgbClr val="0F719B"/>
                </a:solidFill>
              </a:rPr>
            </a:br>
            <a:br>
              <a:rPr lang="en-US" altLang="en-US" dirty="0">
                <a:solidFill>
                  <a:srgbClr val="0F719B"/>
                </a:solidFill>
              </a:rPr>
            </a:br>
            <a:endParaRPr lang="en-US" altLang="en-US" dirty="0">
              <a:latin typeface="Lucida Sans Unicode" panose="020B0602030504020204" pitchFamily="34" charset="0"/>
              <a:cs typeface="Lucida Sans Unicode" panose="020B0602030504020204" pitchFamily="34" charset="0"/>
            </a:endParaRPr>
          </a:p>
        </p:txBody>
      </p:sp>
      <p:sp>
        <p:nvSpPr>
          <p:cNvPr id="7" name="Title 1">
            <a:extLst>
              <a:ext uri="{FF2B5EF4-FFF2-40B4-BE49-F238E27FC236}">
                <a16:creationId xmlns:a16="http://schemas.microsoft.com/office/drawing/2014/main" id="{EC290662-EF93-0A61-6DD8-D1ADC8ED04AD}"/>
              </a:ext>
            </a:extLst>
          </p:cNvPr>
          <p:cNvSpPr txBox="1">
            <a:spLocks noChangeArrowheads="1"/>
          </p:cNvSpPr>
          <p:nvPr/>
        </p:nvSpPr>
        <p:spPr>
          <a:xfrm>
            <a:off x="5616146" y="428368"/>
            <a:ext cx="731361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2"/>
                </a:solidFill>
                <a:latin typeface="Lucida Sans Unicode" panose="020B0602030504020204" pitchFamily="34" charset="0"/>
                <a:cs typeface="Lucida Sans Unicode" panose="020B0602030504020204" pitchFamily="34" charset="0"/>
              </a:rPr>
              <a:t>Table of Contents</a:t>
            </a:r>
            <a:br>
              <a:rPr lang="en-US" altLang="en-US" b="1" i="1" dirty="0">
                <a:solidFill>
                  <a:srgbClr val="0F719B"/>
                </a:solidFill>
              </a:rPr>
            </a:br>
            <a:br>
              <a:rPr lang="en-US" altLang="en-US" dirty="0">
                <a:solidFill>
                  <a:srgbClr val="0F719B"/>
                </a:solidFill>
              </a:rPr>
            </a:br>
            <a:endParaRPr lang="en-US" altLang="en-US" dirty="0">
              <a:latin typeface="Lucida Sans Unicode" panose="020B0602030504020204" pitchFamily="34" charset="0"/>
              <a:cs typeface="Lucida Sans Unicode" panose="020B0602030504020204" pitchFamily="34" charset="0"/>
            </a:endParaRPr>
          </a:p>
        </p:txBody>
      </p:sp>
      <p:sp>
        <p:nvSpPr>
          <p:cNvPr id="8" name="Rectangle 8">
            <a:extLst>
              <a:ext uri="{FF2B5EF4-FFF2-40B4-BE49-F238E27FC236}">
                <a16:creationId xmlns:a16="http://schemas.microsoft.com/office/drawing/2014/main" id="{A7942B6B-09F0-531F-0B3F-89CEA7343CDF}"/>
              </a:ext>
            </a:extLst>
          </p:cNvPr>
          <p:cNvSpPr>
            <a:spLocks noChangeArrowheads="1"/>
          </p:cNvSpPr>
          <p:nvPr/>
        </p:nvSpPr>
        <p:spPr bwMode="auto">
          <a:xfrm>
            <a:off x="4495800" y="1295400"/>
            <a:ext cx="6400800" cy="519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379413">
              <a:defRPr sz="1500" b="1">
                <a:solidFill>
                  <a:schemeClr val="tx1"/>
                </a:solidFill>
                <a:latin typeface="Arial Unicode MS" panose="020B0604020202020204" pitchFamily="34" charset="-128"/>
              </a:defRPr>
            </a:lvl1pPr>
            <a:lvl2pPr marL="742950" indent="-285750">
              <a:defRPr sz="1500" b="1">
                <a:solidFill>
                  <a:schemeClr val="tx1"/>
                </a:solidFill>
                <a:latin typeface="Arial Unicode MS" panose="020B0604020202020204" pitchFamily="34" charset="-128"/>
              </a:defRPr>
            </a:lvl2pPr>
            <a:lvl3pPr marL="1143000" indent="-228600">
              <a:defRPr sz="1500" b="1">
                <a:solidFill>
                  <a:schemeClr val="tx1"/>
                </a:solidFill>
                <a:latin typeface="Arial Unicode MS" panose="020B0604020202020204" pitchFamily="34" charset="-128"/>
              </a:defRPr>
            </a:lvl3pPr>
            <a:lvl4pPr marL="1600200" indent="-228600">
              <a:defRPr sz="1500" b="1">
                <a:solidFill>
                  <a:schemeClr val="tx1"/>
                </a:solidFill>
                <a:latin typeface="Arial Unicode MS" panose="020B0604020202020204" pitchFamily="34" charset="-128"/>
              </a:defRPr>
            </a:lvl4pPr>
            <a:lvl5pPr marL="2057400" indent="-228600">
              <a:defRPr sz="1500" b="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500" b="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500" b="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500" b="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500" b="1">
                <a:solidFill>
                  <a:schemeClr val="tx1"/>
                </a:solidFill>
                <a:latin typeface="Arial Unicode MS" panose="020B0604020202020204" pitchFamily="34" charset="-128"/>
              </a:defRPr>
            </a:lvl9pPr>
          </a:lstStyle>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Who is Clark County</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Opportunity Websites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Legal Authority</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What We Purchase</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Advertisement of BIDs/RFPs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Submittal of BIDs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Bid/Proposals Review and Awards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Informal Purchasing Guidelines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Purchase Orders/Invoices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Purchasing Staff Contact and </a:t>
            </a:r>
          </a:p>
          <a:p>
            <a:pPr marL="511175" indent="0">
              <a:spcAft>
                <a:spcPts val="1000"/>
              </a:spcAft>
            </a:pPr>
            <a:r>
              <a:rPr lang="en-US" altLang="en-US" sz="2000" i="1" dirty="0">
                <a:solidFill>
                  <a:schemeClr val="bg2"/>
                </a:solidFill>
                <a:latin typeface="Lucida Sans Unicode" panose="020B0602030504020204" pitchFamily="34" charset="0"/>
                <a:cs typeface="Lucida Sans Unicode" panose="020B0602030504020204" pitchFamily="34" charset="0"/>
              </a:rPr>
              <a:t>Assignments</a:t>
            </a:r>
          </a:p>
          <a:p>
            <a:pPr>
              <a:spcAft>
                <a:spcPts val="1000"/>
              </a:spcAft>
              <a:buFont typeface="Wingdings" panose="05000000000000000000" pitchFamily="2" charset="2"/>
              <a:buChar char="Ø"/>
            </a:pPr>
            <a:r>
              <a:rPr lang="en-US" altLang="en-US" sz="2000" i="1" dirty="0">
                <a:solidFill>
                  <a:schemeClr val="bg2"/>
                </a:solidFill>
                <a:latin typeface="Lucida Sans Unicode" panose="020B0602030504020204" pitchFamily="34" charset="0"/>
                <a:cs typeface="Lucida Sans Unicode" panose="020B0602030504020204" pitchFamily="34" charset="0"/>
              </a:rPr>
              <a:t>Questions</a:t>
            </a:r>
          </a:p>
        </p:txBody>
      </p:sp>
    </p:spTree>
    <p:extLst>
      <p:ext uri="{BB962C8B-B14F-4D97-AF65-F5344CB8AC3E}">
        <p14:creationId xmlns:p14="http://schemas.microsoft.com/office/powerpoint/2010/main" val="2678241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20B54ED-F94A-F11C-443C-E5ABE39F037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4731" y="614663"/>
            <a:ext cx="7502538" cy="492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788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47335-10FE-8375-0A20-9707B37C464C}"/>
              </a:ext>
            </a:extLst>
          </p:cNvPr>
          <p:cNvSpPr txBox="1">
            <a:spLocks noChangeArrowheads="1"/>
          </p:cNvSpPr>
          <p:nvPr/>
        </p:nvSpPr>
        <p:spPr>
          <a:xfrm>
            <a:off x="3789405" y="659413"/>
            <a:ext cx="8344929" cy="7635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a:latin typeface="Lucida Sans Unicode" panose="020B0602030504020204" pitchFamily="34" charset="0"/>
                <a:cs typeface="Lucida Sans Unicode" panose="020B0602030504020204" pitchFamily="34" charset="0"/>
              </a:rPr>
              <a:t>INFORMAL SOLICITATIONS OR QUOTES</a:t>
            </a:r>
            <a:endParaRPr lang="en-US" altLang="en-US" sz="3200" dirty="0">
              <a:latin typeface="Lucida Sans Unicode" panose="020B0602030504020204" pitchFamily="34" charset="0"/>
              <a:cs typeface="Lucida Sans Unicode" panose="020B0602030504020204" pitchFamily="34" charset="0"/>
            </a:endParaRPr>
          </a:p>
        </p:txBody>
      </p:sp>
      <p:sp>
        <p:nvSpPr>
          <p:cNvPr id="3" name="Text Placeholder 2">
            <a:extLst>
              <a:ext uri="{FF2B5EF4-FFF2-40B4-BE49-F238E27FC236}">
                <a16:creationId xmlns:a16="http://schemas.microsoft.com/office/drawing/2014/main" id="{7F0E2383-F38C-B6C9-C262-0B2C9BFD7023}"/>
              </a:ext>
            </a:extLst>
          </p:cNvPr>
          <p:cNvSpPr txBox="1">
            <a:spLocks/>
          </p:cNvSpPr>
          <p:nvPr/>
        </p:nvSpPr>
        <p:spPr>
          <a:xfrm>
            <a:off x="4985951" y="2115065"/>
            <a:ext cx="6448168" cy="2501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74" indent="-342874" defTabSz="231758">
              <a:lnSpc>
                <a:spcPct val="80000"/>
              </a:lnSpc>
              <a:spcBef>
                <a:spcPct val="0"/>
              </a:spcBef>
              <a:spcAft>
                <a:spcPts val="1001"/>
              </a:spcAft>
              <a:buFont typeface="Wingdings" panose="05000000000000000000" pitchFamily="2" charset="2"/>
              <a:buChar char="Ø"/>
              <a:defRPr/>
            </a:pPr>
            <a:r>
              <a:rPr lang="en-US" sz="1400" b="1" i="1">
                <a:solidFill>
                  <a:srgbClr val="00518E"/>
                </a:solidFill>
                <a:latin typeface="Lucida Sans Unicode" panose="020B0602030504020204" pitchFamily="34" charset="0"/>
                <a:cs typeface="Lucida Sans Unicode" panose="020B0602030504020204" pitchFamily="34" charset="0"/>
              </a:rPr>
              <a:t>These are for all of the same purchases above, but the total cost falls below the dollar threshold necessary to compete formally.</a:t>
            </a:r>
          </a:p>
          <a:p>
            <a:pPr marL="342874" indent="-342874" defTabSz="231758">
              <a:lnSpc>
                <a:spcPct val="80000"/>
              </a:lnSpc>
              <a:spcBef>
                <a:spcPct val="0"/>
              </a:spcBef>
              <a:spcAft>
                <a:spcPts val="1001"/>
              </a:spcAft>
              <a:buFont typeface="Wingdings" panose="05000000000000000000" pitchFamily="2" charset="2"/>
              <a:buChar char="Ø"/>
              <a:defRPr/>
            </a:pPr>
            <a:r>
              <a:rPr lang="en-US" sz="1400" b="1" i="1">
                <a:solidFill>
                  <a:srgbClr val="00518E"/>
                </a:solidFill>
                <a:latin typeface="Lucida Sans Unicode" panose="020B0602030504020204" pitchFamily="34" charset="0"/>
                <a:cs typeface="Lucida Sans Unicode" panose="020B0602030504020204" pitchFamily="34" charset="0"/>
              </a:rPr>
              <a:t>Clark County may use its own quote form or request bidder complete on their own quote form.</a:t>
            </a:r>
          </a:p>
          <a:p>
            <a:pPr marL="342874" indent="-342874" defTabSz="231758">
              <a:lnSpc>
                <a:spcPct val="80000"/>
              </a:lnSpc>
              <a:spcBef>
                <a:spcPct val="0"/>
              </a:spcBef>
              <a:spcAft>
                <a:spcPts val="1001"/>
              </a:spcAft>
              <a:buFont typeface="Wingdings" panose="05000000000000000000" pitchFamily="2" charset="2"/>
              <a:buChar char="Ø"/>
              <a:defRPr/>
            </a:pPr>
            <a:r>
              <a:rPr lang="en-US" sz="1400" b="1" i="1">
                <a:solidFill>
                  <a:srgbClr val="00518E"/>
                </a:solidFill>
                <a:latin typeface="Lucida Sans Unicode" panose="020B0602030504020204" pitchFamily="34" charset="0"/>
                <a:cs typeface="Lucida Sans Unicode" panose="020B0602030504020204" pitchFamily="34" charset="0"/>
              </a:rPr>
              <a:t>All quote forms must be completed in their entirety and submitted by the due date and time required.</a:t>
            </a:r>
          </a:p>
          <a:p>
            <a:pPr marL="342874" indent="-342874" defTabSz="231758">
              <a:lnSpc>
                <a:spcPct val="80000"/>
              </a:lnSpc>
              <a:spcBef>
                <a:spcPct val="0"/>
              </a:spcBef>
              <a:spcAft>
                <a:spcPts val="1001"/>
              </a:spcAft>
              <a:buFont typeface="Wingdings" panose="05000000000000000000" pitchFamily="2" charset="2"/>
              <a:buChar char="Ø"/>
              <a:defRPr/>
            </a:pPr>
            <a:r>
              <a:rPr lang="en-US" sz="1400" b="1" i="1">
                <a:solidFill>
                  <a:srgbClr val="00518E"/>
                </a:solidFill>
                <a:latin typeface="Lucida Sans Unicode" panose="020B0602030504020204" pitchFamily="34" charset="0"/>
                <a:cs typeface="Lucida Sans Unicode" panose="020B0602030504020204" pitchFamily="34" charset="0"/>
              </a:rPr>
              <a:t>If you have any questions regarding the specifications or requirements, contact the Clark County employee of record listed on the quote form to discuss your concerns.  </a:t>
            </a:r>
            <a:endParaRPr lang="en-US" sz="1400" b="1" i="1" dirty="0">
              <a:solidFill>
                <a:srgbClr val="00518E"/>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969040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BBDE128B-18BD-9BDC-CA15-C63F716499C5}"/>
              </a:ext>
            </a:extLst>
          </p:cNvPr>
          <p:cNvSpPr>
            <a:spLocks noGrp="1" noChangeArrowheads="1"/>
          </p:cNvSpPr>
          <p:nvPr>
            <p:ph type="title"/>
          </p:nvPr>
        </p:nvSpPr>
        <p:spPr>
          <a:xfrm>
            <a:off x="838200" y="365126"/>
            <a:ext cx="10515600" cy="557512"/>
          </a:xfrm>
        </p:spPr>
        <p:txBody>
          <a:bodyPr/>
          <a:lstStyle/>
          <a:p>
            <a:pPr>
              <a:spcBef>
                <a:spcPct val="0"/>
              </a:spcBef>
            </a:pPr>
            <a:r>
              <a:rPr lang="en-US" altLang="en-US" sz="1800" dirty="0"/>
              <a:t>SAMPLE QUOTE FORM</a:t>
            </a:r>
          </a:p>
        </p:txBody>
      </p:sp>
      <p:pic>
        <p:nvPicPr>
          <p:cNvPr id="5" name="Picture 11">
            <a:extLst>
              <a:ext uri="{FF2B5EF4-FFF2-40B4-BE49-F238E27FC236}">
                <a16:creationId xmlns:a16="http://schemas.microsoft.com/office/drawing/2014/main" id="{520CB607-F885-9568-5CF9-FF3266D9C8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6108" y="1049247"/>
            <a:ext cx="4745914" cy="477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946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DB3398D-B9A6-0198-5ADA-1CF67E7AA2F8}"/>
              </a:ext>
            </a:extLst>
          </p:cNvPr>
          <p:cNvPicPr>
            <a:picLocks noGrp="1" noChangeAspect="1"/>
          </p:cNvPicPr>
          <p:nvPr>
            <p:ph idx="1"/>
          </p:nvPr>
        </p:nvPicPr>
        <p:blipFill>
          <a:blip r:embed="rId2"/>
          <a:stretch>
            <a:fillRect/>
          </a:stretch>
        </p:blipFill>
        <p:spPr>
          <a:xfrm>
            <a:off x="2217216" y="1578291"/>
            <a:ext cx="6687892" cy="1688738"/>
          </a:xfrm>
        </p:spPr>
      </p:pic>
      <p:sp>
        <p:nvSpPr>
          <p:cNvPr id="4" name="Title 9">
            <a:extLst>
              <a:ext uri="{FF2B5EF4-FFF2-40B4-BE49-F238E27FC236}">
                <a16:creationId xmlns:a16="http://schemas.microsoft.com/office/drawing/2014/main" id="{0DF8CCF6-BEE2-0202-FF2A-FB77AF0AFC7B}"/>
              </a:ext>
            </a:extLst>
          </p:cNvPr>
          <p:cNvSpPr>
            <a:spLocks noGrp="1" noChangeArrowheads="1"/>
          </p:cNvSpPr>
          <p:nvPr>
            <p:ph type="title"/>
          </p:nvPr>
        </p:nvSpPr>
        <p:spPr>
          <a:xfrm>
            <a:off x="838200" y="365125"/>
            <a:ext cx="10515600" cy="1325563"/>
          </a:xfrm>
        </p:spPr>
        <p:txBody>
          <a:bodyPr/>
          <a:lstStyle/>
          <a:p>
            <a:pPr>
              <a:spcBef>
                <a:spcPct val="0"/>
              </a:spcBef>
            </a:pPr>
            <a:r>
              <a:rPr lang="en-US" altLang="en-US" sz="1800" dirty="0"/>
              <a:t>SAMPLE QUOTE FORM (CONT.)</a:t>
            </a:r>
          </a:p>
        </p:txBody>
      </p:sp>
      <p:sp>
        <p:nvSpPr>
          <p:cNvPr id="7" name="Rectangle 6">
            <a:extLst>
              <a:ext uri="{FF2B5EF4-FFF2-40B4-BE49-F238E27FC236}">
                <a16:creationId xmlns:a16="http://schemas.microsoft.com/office/drawing/2014/main" id="{40C125C4-0D6C-C6B8-9832-C4504F42999B}"/>
              </a:ext>
            </a:extLst>
          </p:cNvPr>
          <p:cNvSpPr/>
          <p:nvPr/>
        </p:nvSpPr>
        <p:spPr>
          <a:xfrm>
            <a:off x="2585049" y="3590972"/>
            <a:ext cx="6096000" cy="707886"/>
          </a:xfrm>
          <a:prstGeom prst="rect">
            <a:avLst/>
          </a:prstGeom>
        </p:spPr>
        <p:txBody>
          <a:bodyPr>
            <a:spAutoFit/>
          </a:bodyPr>
          <a:lstStyle/>
          <a:p>
            <a:pPr indent="171450">
              <a:tabLst>
                <a:tab pos="-914400" algn="l"/>
              </a:tabLst>
              <a:defRPr/>
            </a:pP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CLARK COUNTY BUSINESS LICENSE NUMBER </a:t>
            </a:r>
            <a:r>
              <a:rPr lang="en-US" altLang="en-US" sz="1000" dirty="0">
                <a:solidFill>
                  <a:prstClr val="black"/>
                </a:solidFill>
                <a:highlight>
                  <a:srgbClr val="FFFF00"/>
                </a:highlight>
                <a:ea typeface="Times New Roman" panose="02020603050405020304" pitchFamily="18" charset="0"/>
                <a:cs typeface="Arial" panose="020B0604020202020204" pitchFamily="34" charset="0"/>
              </a:rPr>
              <a:t>­­­­­­­­­­­­­</a:t>
            </a: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_______________________________________</a:t>
            </a:r>
            <a:endParaRPr lang="en-US" altLang="en-US" sz="600" dirty="0">
              <a:solidFill>
                <a:prstClr val="black"/>
              </a:solidFill>
              <a:highlight>
                <a:srgbClr val="FFFF00"/>
              </a:highlight>
            </a:endParaRPr>
          </a:p>
          <a:p>
            <a:pPr>
              <a:tabLst>
                <a:tab pos="-914400" algn="l"/>
              </a:tabLst>
              <a:defRPr/>
            </a:pP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     STATE OF NEVADA LICENSE NUMBER ______________________________________________</a:t>
            </a:r>
            <a:endParaRPr lang="en-US" altLang="en-US" sz="600" dirty="0">
              <a:solidFill>
                <a:prstClr val="black"/>
              </a:solidFill>
              <a:highlight>
                <a:srgbClr val="FFFF00"/>
              </a:highlight>
            </a:endParaRPr>
          </a:p>
          <a:p>
            <a:pPr>
              <a:tabLst>
                <a:tab pos="-914400" algn="l"/>
              </a:tabLst>
              <a:defRPr/>
            </a:pP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     NEVADA STATE CONTRACTORS BOARD LICENSE NUMBER ___________________________</a:t>
            </a:r>
            <a:endParaRPr lang="en-US" altLang="en-US" sz="600" dirty="0">
              <a:solidFill>
                <a:prstClr val="black"/>
              </a:solidFill>
              <a:highlight>
                <a:srgbClr val="FFFF00"/>
              </a:highlight>
            </a:endParaRPr>
          </a:p>
          <a:p>
            <a:pPr>
              <a:tabLst>
                <a:tab pos="-914400" algn="l"/>
              </a:tabLst>
              <a:defRPr/>
            </a:pPr>
            <a:r>
              <a:rPr lang="en-US" altLang="en-US" sz="1000"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     NEVADA STATE CONTRACTORS BOARD LICENSE BOND LIMIT ________________________</a:t>
            </a:r>
            <a:endParaRPr lang="en-US" altLang="en-US" sz="600" dirty="0">
              <a:solidFill>
                <a:prstClr val="black"/>
              </a:solidFill>
              <a:highlight>
                <a:srgbClr val="FFFF00"/>
              </a:highlight>
            </a:endParaRPr>
          </a:p>
        </p:txBody>
      </p:sp>
      <p:sp>
        <p:nvSpPr>
          <p:cNvPr id="8" name="Rectangle 1">
            <a:extLst>
              <a:ext uri="{FF2B5EF4-FFF2-40B4-BE49-F238E27FC236}">
                <a16:creationId xmlns:a16="http://schemas.microsoft.com/office/drawing/2014/main" id="{91487564-A18D-F1E5-0787-34B9C0371CA4}"/>
              </a:ext>
            </a:extLst>
          </p:cNvPr>
          <p:cNvSpPr>
            <a:spLocks noChangeArrowheads="1"/>
          </p:cNvSpPr>
          <p:nvPr/>
        </p:nvSpPr>
        <p:spPr bwMode="auto">
          <a:xfrm>
            <a:off x="2432176" y="4622801"/>
            <a:ext cx="7327647" cy="784830"/>
          </a:xfrm>
          <a:prstGeom prst="rect">
            <a:avLst/>
          </a:prstGeom>
          <a:noFill/>
          <a:ln>
            <a:noFill/>
          </a:ln>
          <a:effectLst/>
        </p:spPr>
        <p:txBody>
          <a:bodyPr wrap="none" anchor="ctr">
            <a:spAutoFit/>
          </a:bodyPr>
          <a:lstStyle>
            <a:lvl1pPr>
              <a:tabLst>
                <a:tab pos="-914400" algn="l"/>
              </a:tabLst>
              <a:defRPr sz="1500" b="1">
                <a:solidFill>
                  <a:schemeClr val="tx1"/>
                </a:solidFill>
                <a:latin typeface="Arial Unicode MS" panose="020B0604020202020204" pitchFamily="34" charset="-128"/>
              </a:defRPr>
            </a:lvl1pPr>
            <a:lvl2pPr>
              <a:tabLst>
                <a:tab pos="-914400" algn="l"/>
              </a:tabLst>
              <a:defRPr sz="1500" b="1">
                <a:solidFill>
                  <a:schemeClr val="tx1"/>
                </a:solidFill>
                <a:latin typeface="Arial Unicode MS" panose="020B0604020202020204" pitchFamily="34" charset="-128"/>
              </a:defRPr>
            </a:lvl2pPr>
            <a:lvl3pPr>
              <a:tabLst>
                <a:tab pos="-914400" algn="l"/>
              </a:tabLst>
              <a:defRPr sz="1500" b="1">
                <a:solidFill>
                  <a:schemeClr val="tx1"/>
                </a:solidFill>
                <a:latin typeface="Arial Unicode MS" panose="020B0604020202020204" pitchFamily="34" charset="-128"/>
              </a:defRPr>
            </a:lvl3pPr>
            <a:lvl4pPr>
              <a:tabLst>
                <a:tab pos="-914400" algn="l"/>
              </a:tabLst>
              <a:defRPr sz="1500" b="1">
                <a:solidFill>
                  <a:schemeClr val="tx1"/>
                </a:solidFill>
                <a:latin typeface="Arial Unicode MS" panose="020B0604020202020204" pitchFamily="34" charset="-128"/>
              </a:defRPr>
            </a:lvl4pPr>
            <a:lvl5pPr>
              <a:tabLst>
                <a:tab pos="-914400" algn="l"/>
              </a:tabLst>
              <a:defRPr sz="1500" b="1">
                <a:solidFill>
                  <a:schemeClr val="tx1"/>
                </a:solidFill>
                <a:latin typeface="Arial Unicode MS" panose="020B0604020202020204" pitchFamily="34" charset="-128"/>
              </a:defRPr>
            </a:lvl5pPr>
            <a:lvl6pPr eaLnBrk="0" fontAlgn="base" hangingPunct="0">
              <a:spcBef>
                <a:spcPct val="0"/>
              </a:spcBef>
              <a:spcAft>
                <a:spcPct val="0"/>
              </a:spcAft>
              <a:tabLst>
                <a:tab pos="-914400" algn="l"/>
              </a:tabLst>
              <a:defRPr sz="1500" b="1">
                <a:solidFill>
                  <a:schemeClr val="tx1"/>
                </a:solidFill>
                <a:latin typeface="Arial Unicode MS" panose="020B0604020202020204" pitchFamily="34" charset="-128"/>
              </a:defRPr>
            </a:lvl6pPr>
            <a:lvl7pPr eaLnBrk="0" fontAlgn="base" hangingPunct="0">
              <a:spcBef>
                <a:spcPct val="0"/>
              </a:spcBef>
              <a:spcAft>
                <a:spcPct val="0"/>
              </a:spcAft>
              <a:tabLst>
                <a:tab pos="-914400" algn="l"/>
              </a:tabLst>
              <a:defRPr sz="1500" b="1">
                <a:solidFill>
                  <a:schemeClr val="tx1"/>
                </a:solidFill>
                <a:latin typeface="Arial Unicode MS" panose="020B0604020202020204" pitchFamily="34" charset="-128"/>
              </a:defRPr>
            </a:lvl7pPr>
            <a:lvl8pPr eaLnBrk="0" fontAlgn="base" hangingPunct="0">
              <a:spcBef>
                <a:spcPct val="0"/>
              </a:spcBef>
              <a:spcAft>
                <a:spcPct val="0"/>
              </a:spcAft>
              <a:tabLst>
                <a:tab pos="-914400" algn="l"/>
              </a:tabLst>
              <a:defRPr sz="1500" b="1">
                <a:solidFill>
                  <a:schemeClr val="tx1"/>
                </a:solidFill>
                <a:latin typeface="Arial Unicode MS" panose="020B0604020202020204" pitchFamily="34" charset="-128"/>
              </a:defRPr>
            </a:lvl8pPr>
            <a:lvl9pPr eaLnBrk="0" fontAlgn="base" hangingPunct="0">
              <a:spcBef>
                <a:spcPct val="0"/>
              </a:spcBef>
              <a:spcAft>
                <a:spcPct val="0"/>
              </a:spcAft>
              <a:tabLst>
                <a:tab pos="-914400" algn="l"/>
              </a:tabLst>
              <a:defRPr sz="1500" b="1">
                <a:solidFill>
                  <a:schemeClr val="tx1"/>
                </a:solidFill>
                <a:latin typeface="Arial Unicode MS" panose="020B0604020202020204" pitchFamily="34" charset="-128"/>
              </a:defRPr>
            </a:lvl9pPr>
          </a:lstStyle>
          <a:p>
            <a:pPr>
              <a:defRPr/>
            </a:pPr>
            <a:r>
              <a:rPr lang="en-US" altLang="en-US" sz="900" dirty="0">
                <a:latin typeface="Arial" panose="020B0604020202020204" pitchFamily="34" charset="0"/>
                <a:ea typeface="Times New Roman" panose="02020603050405020304" pitchFamily="18" charset="0"/>
                <a:cs typeface="Arial" panose="020B0604020202020204" pitchFamily="34" charset="0"/>
              </a:rPr>
              <a:t>________________________________				________________</a:t>
            </a:r>
            <a:endParaRPr lang="en-US" altLang="en-US" sz="600" dirty="0"/>
          </a:p>
          <a:p>
            <a:pPr>
              <a:defRPr/>
            </a:pPr>
            <a:r>
              <a:rPr lang="en-US" altLang="en-US" sz="900" dirty="0">
                <a:highlight>
                  <a:srgbClr val="FFFF00"/>
                </a:highlight>
                <a:latin typeface="Arial" panose="020B0604020202020204" pitchFamily="34" charset="0"/>
                <a:ea typeface="Times New Roman" panose="02020603050405020304" pitchFamily="18" charset="0"/>
                <a:cs typeface="Arial" panose="020B0604020202020204" pitchFamily="34" charset="0"/>
              </a:rPr>
              <a:t>Authorized Signature					Date</a:t>
            </a:r>
            <a:endParaRPr lang="en-US" altLang="en-US" sz="600" dirty="0">
              <a:highlight>
                <a:srgbClr val="FFFF00"/>
              </a:highlight>
            </a:endParaRPr>
          </a:p>
          <a:p>
            <a:pPr>
              <a:defRPr/>
            </a:pPr>
            <a:r>
              <a:rPr lang="en-US" altLang="en-US" sz="900" dirty="0">
                <a:highlight>
                  <a:srgbClr val="FFFF00"/>
                </a:highlight>
                <a:latin typeface="Arial" panose="020B0604020202020204" pitchFamily="34" charset="0"/>
                <a:ea typeface="Times New Roman" panose="02020603050405020304" pitchFamily="18" charset="0"/>
                <a:cs typeface="Arial" panose="020B0604020202020204" pitchFamily="34" charset="0"/>
              </a:rPr>
              <a:t>________________________________				_________________________</a:t>
            </a:r>
            <a:endParaRPr lang="en-US" altLang="en-US" sz="600" dirty="0">
              <a:highlight>
                <a:srgbClr val="FFFF00"/>
              </a:highlight>
            </a:endParaRPr>
          </a:p>
          <a:p>
            <a:pPr>
              <a:defRPr/>
            </a:pPr>
            <a:r>
              <a:rPr lang="en-US" altLang="en-US" sz="900" dirty="0">
                <a:highlight>
                  <a:srgbClr val="FFFF00"/>
                </a:highlight>
                <a:ea typeface="Times New Roman" panose="02020603050405020304" pitchFamily="18" charset="0"/>
                <a:cs typeface="Arial" panose="020B0604020202020204" pitchFamily="34" charset="0"/>
              </a:rPr>
              <a:t>­­­­­­­­­­­­­­­­­­</a:t>
            </a:r>
            <a:r>
              <a:rPr lang="en-US" altLang="en-US" sz="900" dirty="0">
                <a:highlight>
                  <a:srgbClr val="FFFF00"/>
                </a:highlight>
                <a:latin typeface="Arial" panose="020B0604020202020204" pitchFamily="34" charset="0"/>
                <a:ea typeface="Times New Roman" panose="02020603050405020304" pitchFamily="18" charset="0"/>
                <a:cs typeface="Arial" panose="020B0604020202020204" pitchFamily="34" charset="0"/>
              </a:rPr>
              <a:t>Printed Name 							Title</a:t>
            </a:r>
            <a:endParaRPr lang="en-US" altLang="en-US" sz="600" dirty="0">
              <a:highlight>
                <a:srgbClr val="FFFF00"/>
              </a:highlight>
            </a:endParaRPr>
          </a:p>
          <a:p>
            <a:pPr>
              <a:defRPr/>
            </a:pPr>
            <a:r>
              <a:rPr lang="en-US" altLang="en-US" sz="900" dirty="0">
                <a:highlight>
                  <a:srgbClr val="FFFF00"/>
                </a:highlight>
                <a:latin typeface="Arial" panose="020B0604020202020204" pitchFamily="34" charset="0"/>
                <a:ea typeface="Times New Roman" panose="02020603050405020304" pitchFamily="18" charset="0"/>
                <a:cs typeface="Arial" panose="020B0604020202020204" pitchFamily="34" charset="0"/>
              </a:rPr>
              <a:t>(Lack of signature by an authorized representative may result in rejection of submittal)</a:t>
            </a:r>
            <a:endParaRPr lang="en-US" altLang="en-US" dirty="0">
              <a:highlight>
                <a:srgbClr val="FFFF00"/>
              </a:highlight>
            </a:endParaRPr>
          </a:p>
        </p:txBody>
      </p:sp>
    </p:spTree>
    <p:extLst>
      <p:ext uri="{BB962C8B-B14F-4D97-AF65-F5344CB8AC3E}">
        <p14:creationId xmlns:p14="http://schemas.microsoft.com/office/powerpoint/2010/main" val="4252545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BF1583-8F50-5B85-9112-81757F26C097}"/>
              </a:ext>
            </a:extLst>
          </p:cNvPr>
          <p:cNvSpPr txBox="1">
            <a:spLocks noChangeArrowheads="1"/>
          </p:cNvSpPr>
          <p:nvPr/>
        </p:nvSpPr>
        <p:spPr>
          <a:xfrm>
            <a:off x="4008407" y="265891"/>
            <a:ext cx="7313613" cy="8413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a:latin typeface="Lucida Sans Unicode" panose="020B0602030504020204" pitchFamily="34" charset="0"/>
                <a:cs typeface="Lucida Sans Unicode" panose="020B0602030504020204" pitchFamily="34" charset="0"/>
              </a:rPr>
              <a:t>PURCHASE ORDERS AND INVOICES </a:t>
            </a:r>
            <a:endParaRPr lang="en-US" altLang="en-US" sz="3200" dirty="0">
              <a:latin typeface="Lucida Sans Unicode" panose="020B0602030504020204" pitchFamily="34" charset="0"/>
              <a:cs typeface="Lucida Sans Unicode" panose="020B0602030504020204" pitchFamily="34" charset="0"/>
            </a:endParaRPr>
          </a:p>
        </p:txBody>
      </p:sp>
      <p:sp>
        <p:nvSpPr>
          <p:cNvPr id="3" name="Rectangle 3">
            <a:extLst>
              <a:ext uri="{FF2B5EF4-FFF2-40B4-BE49-F238E27FC236}">
                <a16:creationId xmlns:a16="http://schemas.microsoft.com/office/drawing/2014/main" id="{CE8C91FD-BEFE-0811-DD2D-3C9BE8F12F0C}"/>
              </a:ext>
            </a:extLst>
          </p:cNvPr>
          <p:cNvSpPr txBox="1">
            <a:spLocks noChangeArrowheads="1"/>
          </p:cNvSpPr>
          <p:nvPr/>
        </p:nvSpPr>
        <p:spPr>
          <a:xfrm>
            <a:off x="4504427" y="1107266"/>
            <a:ext cx="7313613" cy="48117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74" indent="-342874" defTabSz="231758">
              <a:lnSpc>
                <a:spcPct val="80000"/>
              </a:lnSpc>
              <a:spcBef>
                <a:spcPct val="0"/>
              </a:spcBef>
              <a:spcAft>
                <a:spcPts val="1001"/>
              </a:spcAft>
              <a:buFont typeface="Wingdings" panose="05000000000000000000" pitchFamily="2" charset="2"/>
              <a:buNone/>
              <a:defRPr/>
            </a:pPr>
            <a:r>
              <a:rPr lang="en-US" altLang="en-US" sz="1400" b="1" i="1">
                <a:solidFill>
                  <a:srgbClr val="00518E"/>
                </a:solidFill>
                <a:latin typeface="Lucida Sans Unicode" panose="020B0602030504020204" pitchFamily="34" charset="0"/>
                <a:cs typeface="Lucida Sans Unicode" panose="020B0602030504020204" pitchFamily="34" charset="0"/>
              </a:rPr>
              <a:t>All purchases must be made with an authorized Purchase Order. </a:t>
            </a:r>
          </a:p>
          <a:p>
            <a:pPr marL="0" indent="0" defTabSz="230188">
              <a:lnSpc>
                <a:spcPct val="80000"/>
              </a:lnSpc>
              <a:spcBef>
                <a:spcPct val="0"/>
              </a:spcBef>
              <a:spcAft>
                <a:spcPts val="1001"/>
              </a:spcAft>
              <a:buFont typeface="Wingdings" panose="05000000000000000000" pitchFamily="2" charset="2"/>
              <a:buNone/>
              <a:defRPr/>
            </a:pPr>
            <a:r>
              <a:rPr lang="en-US" altLang="en-US" sz="1400" b="1" i="1">
                <a:solidFill>
                  <a:srgbClr val="00518E"/>
                </a:solidFill>
                <a:latin typeface="Lucida Sans Unicode" panose="020B0602030504020204" pitchFamily="34" charset="0"/>
                <a:cs typeface="Lucida Sans Unicode" panose="020B0602030504020204" pitchFamily="34" charset="0"/>
              </a:rPr>
              <a:t>You should not proceed on any verbal order, deliver goods or services, or invoice for any goods or services without first having been given an official Purchase Order document or the Purchase Order number, or a signed contract. </a:t>
            </a:r>
          </a:p>
          <a:p>
            <a:pPr marL="342874" indent="-342874" defTabSz="231758">
              <a:lnSpc>
                <a:spcPct val="80000"/>
              </a:lnSpc>
              <a:spcBef>
                <a:spcPct val="0"/>
              </a:spcBef>
              <a:spcAft>
                <a:spcPts val="1001"/>
              </a:spcAft>
              <a:buFont typeface="Wingdings" panose="05000000000000000000" pitchFamily="2" charset="2"/>
              <a:buNone/>
              <a:defRPr/>
            </a:pPr>
            <a:r>
              <a:rPr lang="en-US" altLang="en-US" sz="1400" b="1" i="1">
                <a:solidFill>
                  <a:srgbClr val="00518E"/>
                </a:solidFill>
                <a:latin typeface="Lucida Sans Unicode" panose="020B0602030504020204" pitchFamily="34" charset="0"/>
                <a:cs typeface="Lucida Sans Unicode" panose="020B0602030504020204" pitchFamily="34" charset="0"/>
              </a:rPr>
              <a:t>Invoices should contain the following: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Clark County Purchase Order Number and Work Order Number, 	when 	applicable.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Company Name, Address, Telephone Number and Contact 						Name.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Invoice Number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Itemized description of products delivered or services rendered, 		including dates(s) and location(s).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Payment Terms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If you have any questions about the items, description, delivery 	or 	invoices for any Purchase Order, call the Clark County 						Designated 	Department contact as identified on the Purchase 				Order. </a:t>
            </a:r>
          </a:p>
          <a:p>
            <a:pPr marL="342874" indent="-342874" defTabSz="231758">
              <a:lnSpc>
                <a:spcPct val="80000"/>
              </a:lnSpc>
              <a:spcBef>
                <a:spcPct val="0"/>
              </a:spcBef>
              <a:spcAft>
                <a:spcPts val="1001"/>
              </a:spcAft>
              <a:buFont typeface="Wingdings" panose="05000000000000000000" pitchFamily="2" charset="2"/>
              <a:buChar char="Ø"/>
              <a:defRPr/>
            </a:pPr>
            <a:r>
              <a:rPr lang="en-US" altLang="en-US" sz="1400" b="1" i="1">
                <a:solidFill>
                  <a:srgbClr val="00518E"/>
                </a:solidFill>
                <a:latin typeface="Lucida Sans Unicode" panose="020B0602030504020204" pitchFamily="34" charset="0"/>
                <a:cs typeface="Lucida Sans Unicode" panose="020B0602030504020204" pitchFamily="34" charset="0"/>
              </a:rPr>
              <a:t>  Vendors may request ACH payments.</a:t>
            </a:r>
            <a:endParaRPr lang="en-US" altLang="en-US" sz="1400" b="1" i="1" dirty="0">
              <a:solidFill>
                <a:srgbClr val="00518E"/>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458432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A3C495-E51C-40B6-27D1-B8D5ABE49527}"/>
              </a:ext>
            </a:extLst>
          </p:cNvPr>
          <p:cNvSpPr>
            <a:spLocks noGrp="1" noChangeArrowheads="1"/>
          </p:cNvSpPr>
          <p:nvPr>
            <p:ph type="title"/>
          </p:nvPr>
        </p:nvSpPr>
        <p:spPr>
          <a:xfrm>
            <a:off x="1371601" y="177557"/>
            <a:ext cx="10515600" cy="972874"/>
          </a:xfrm>
        </p:spPr>
        <p:txBody>
          <a:bodyPr/>
          <a:lstStyle/>
          <a:p>
            <a:r>
              <a:rPr lang="en-US" altLang="en-US" dirty="0">
                <a:latin typeface="Lucida Sans Unicode" panose="020B0602030504020204" pitchFamily="34" charset="0"/>
                <a:cs typeface="Lucida Sans Unicode" panose="020B0602030504020204" pitchFamily="34" charset="0"/>
              </a:rPr>
              <a:t>PURCHASING STAFF</a:t>
            </a:r>
          </a:p>
        </p:txBody>
      </p:sp>
      <p:pic>
        <p:nvPicPr>
          <p:cNvPr id="7" name="Content Placeholder 6">
            <a:extLst>
              <a:ext uri="{FF2B5EF4-FFF2-40B4-BE49-F238E27FC236}">
                <a16:creationId xmlns:a16="http://schemas.microsoft.com/office/drawing/2014/main" id="{076098C0-5045-4A6C-A80D-BC08CED3101B}"/>
              </a:ext>
            </a:extLst>
          </p:cNvPr>
          <p:cNvPicPr>
            <a:picLocks noGrp="1" noChangeAspect="1"/>
          </p:cNvPicPr>
          <p:nvPr>
            <p:ph idx="1"/>
          </p:nvPr>
        </p:nvPicPr>
        <p:blipFill>
          <a:blip r:embed="rId2"/>
          <a:stretch>
            <a:fillRect/>
          </a:stretch>
        </p:blipFill>
        <p:spPr>
          <a:xfrm>
            <a:off x="1371601" y="915733"/>
            <a:ext cx="8329878" cy="5026533"/>
          </a:xfrm>
          <a:prstGeom prst="rect">
            <a:avLst/>
          </a:prstGeom>
        </p:spPr>
      </p:pic>
    </p:spTree>
    <p:extLst>
      <p:ext uri="{BB962C8B-B14F-4D97-AF65-F5344CB8AC3E}">
        <p14:creationId xmlns:p14="http://schemas.microsoft.com/office/powerpoint/2010/main" val="158658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ECF988-F8D5-F80B-5E17-9CB332E595FB}"/>
              </a:ext>
            </a:extLst>
          </p:cNvPr>
          <p:cNvSpPr>
            <a:spLocks noGrp="1" noChangeArrowheads="1"/>
          </p:cNvSpPr>
          <p:nvPr>
            <p:ph type="title"/>
          </p:nvPr>
        </p:nvSpPr>
        <p:spPr>
          <a:xfrm>
            <a:off x="1946031" y="150533"/>
            <a:ext cx="10515600" cy="1325563"/>
          </a:xfrm>
        </p:spPr>
        <p:txBody>
          <a:bodyPr/>
          <a:lstStyle/>
          <a:p>
            <a:r>
              <a:rPr lang="en-US" altLang="en-US" dirty="0">
                <a:latin typeface="Lucida Sans Unicode" panose="020B0602030504020204" pitchFamily="34" charset="0"/>
                <a:cs typeface="Lucida Sans Unicode" panose="020B0602030504020204" pitchFamily="34" charset="0"/>
              </a:rPr>
              <a:t>PURCHASING STAFF CONT.</a:t>
            </a:r>
          </a:p>
        </p:txBody>
      </p:sp>
      <p:pic>
        <p:nvPicPr>
          <p:cNvPr id="5" name="Content Placeholder 4">
            <a:extLst>
              <a:ext uri="{FF2B5EF4-FFF2-40B4-BE49-F238E27FC236}">
                <a16:creationId xmlns:a16="http://schemas.microsoft.com/office/drawing/2014/main" id="{CE843DB4-EB24-4DF5-9934-8B189FA83F44}"/>
              </a:ext>
            </a:extLst>
          </p:cNvPr>
          <p:cNvPicPr>
            <a:picLocks noGrp="1" noChangeAspect="1"/>
          </p:cNvPicPr>
          <p:nvPr>
            <p:ph idx="1"/>
          </p:nvPr>
        </p:nvPicPr>
        <p:blipFill>
          <a:blip r:embed="rId2"/>
          <a:stretch>
            <a:fillRect/>
          </a:stretch>
        </p:blipFill>
        <p:spPr>
          <a:xfrm>
            <a:off x="1946031" y="1248689"/>
            <a:ext cx="8099290" cy="870749"/>
          </a:xfrm>
          <a:prstGeom prst="rect">
            <a:avLst/>
          </a:prstGeom>
        </p:spPr>
      </p:pic>
      <p:pic>
        <p:nvPicPr>
          <p:cNvPr id="7" name="Picture 6">
            <a:extLst>
              <a:ext uri="{FF2B5EF4-FFF2-40B4-BE49-F238E27FC236}">
                <a16:creationId xmlns:a16="http://schemas.microsoft.com/office/drawing/2014/main" id="{246613B9-742C-4B6A-AE08-C4A093C86F4A}"/>
              </a:ext>
            </a:extLst>
          </p:cNvPr>
          <p:cNvPicPr>
            <a:picLocks noChangeAspect="1"/>
          </p:cNvPicPr>
          <p:nvPr/>
        </p:nvPicPr>
        <p:blipFill>
          <a:blip r:embed="rId3"/>
          <a:stretch>
            <a:fillRect/>
          </a:stretch>
        </p:blipFill>
        <p:spPr>
          <a:xfrm>
            <a:off x="1946031" y="2119438"/>
            <a:ext cx="8099290" cy="3763710"/>
          </a:xfrm>
          <a:prstGeom prst="rect">
            <a:avLst/>
          </a:prstGeom>
        </p:spPr>
      </p:pic>
    </p:spTree>
    <p:extLst>
      <p:ext uri="{BB962C8B-B14F-4D97-AF65-F5344CB8AC3E}">
        <p14:creationId xmlns:p14="http://schemas.microsoft.com/office/powerpoint/2010/main" val="1293405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304C08-0DE7-963D-9EFC-8C482FC7A48F}"/>
              </a:ext>
            </a:extLst>
          </p:cNvPr>
          <p:cNvSpPr/>
          <p:nvPr/>
        </p:nvSpPr>
        <p:spPr>
          <a:xfrm>
            <a:off x="3561272" y="1155940"/>
            <a:ext cx="8001000" cy="3839515"/>
          </a:xfrm>
          <a:prstGeom prst="rect">
            <a:avLst/>
          </a:prstGeom>
          <a:noFill/>
        </p:spPr>
        <p:txBody>
          <a:bodyPr lIns="68580" tIns="34291" rIns="68580" bIns="34291">
            <a:spAutoFit/>
          </a:bodyPr>
          <a:lstStyle/>
          <a:p>
            <a:pPr algn="ctr">
              <a:defRPr/>
            </a:pPr>
            <a:r>
              <a:rPr lang="en-US" sz="4500" dirty="0">
                <a:ln w="0"/>
                <a:solidFill>
                  <a:srgbClr val="FFC000"/>
                </a:solidFill>
                <a:effectLst>
                  <a:reflection blurRad="6350" stA="53000" endA="300" endPos="35500" dir="5400000" sy="-90000" algn="bl" rotWithShape="0"/>
                </a:effectLst>
                <a:latin typeface="Arial Rounded MT Bold" panose="020F0704030504030204" pitchFamily="34" charset="0"/>
              </a:rPr>
              <a:t>QUESTIONS</a:t>
            </a:r>
          </a:p>
          <a:p>
            <a:pPr algn="ctr">
              <a:defRPr/>
            </a:pPr>
            <a:r>
              <a:rPr lang="en-US" sz="20000" dirty="0">
                <a:ln w="0"/>
                <a:solidFill>
                  <a:srgbClr val="C00000"/>
                </a:solidFill>
                <a:effectLst>
                  <a:reflection blurRad="6350" stA="53000" endA="300" endPos="35500" dir="5400000" sy="-90000" algn="bl" rotWithShape="0"/>
                </a:effectLst>
                <a:latin typeface="Arial Rounded MT Bold" panose="020F0704030504030204" pitchFamily="34" charset="0"/>
              </a:rPr>
              <a:t>?</a:t>
            </a:r>
          </a:p>
        </p:txBody>
      </p:sp>
    </p:spTree>
    <p:extLst>
      <p:ext uri="{BB962C8B-B14F-4D97-AF65-F5344CB8AC3E}">
        <p14:creationId xmlns:p14="http://schemas.microsoft.com/office/powerpoint/2010/main" val="264340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10;&#10;Description automatically generated with low confidence">
            <a:extLst>
              <a:ext uri="{FF2B5EF4-FFF2-40B4-BE49-F238E27FC236}">
                <a16:creationId xmlns:a16="http://schemas.microsoft.com/office/drawing/2014/main" id="{CC34C109-2DB2-817A-7849-6EF7D3344B90}"/>
              </a:ext>
            </a:extLst>
          </p:cNvPr>
          <p:cNvPicPr>
            <a:picLocks noChangeAspect="1"/>
          </p:cNvPicPr>
          <p:nvPr/>
        </p:nvPicPr>
        <p:blipFill>
          <a:blip r:embed="rId2"/>
          <a:stretch>
            <a:fillRect/>
          </a:stretch>
        </p:blipFill>
        <p:spPr>
          <a:xfrm>
            <a:off x="-1524" y="65903"/>
            <a:ext cx="12192000" cy="6858000"/>
          </a:xfrm>
          <a:prstGeom prst="rect">
            <a:avLst/>
          </a:prstGeom>
        </p:spPr>
      </p:pic>
      <p:sp>
        <p:nvSpPr>
          <p:cNvPr id="2" name="Title 1">
            <a:extLst>
              <a:ext uri="{FF2B5EF4-FFF2-40B4-BE49-F238E27FC236}">
                <a16:creationId xmlns:a16="http://schemas.microsoft.com/office/drawing/2014/main" id="{1B4F24C2-3EC6-6BC7-640A-387B671D50CD}"/>
              </a:ext>
            </a:extLst>
          </p:cNvPr>
          <p:cNvSpPr txBox="1">
            <a:spLocks noChangeArrowheads="1"/>
          </p:cNvSpPr>
          <p:nvPr/>
        </p:nvSpPr>
        <p:spPr>
          <a:xfrm>
            <a:off x="1336760" y="518984"/>
            <a:ext cx="9026439" cy="8155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latin typeface="Lucida Sans Unicode" panose="020B0602030504020204" pitchFamily="34" charset="0"/>
                <a:cs typeface="Lucida Sans Unicode" panose="020B0602030504020204" pitchFamily="34" charset="0"/>
              </a:rPr>
              <a:t>CLARK COUNTY DEPARTMENTS</a:t>
            </a:r>
          </a:p>
        </p:txBody>
      </p:sp>
      <p:sp>
        <p:nvSpPr>
          <p:cNvPr id="4" name="Content Placeholder 2">
            <a:extLst>
              <a:ext uri="{FF2B5EF4-FFF2-40B4-BE49-F238E27FC236}">
                <a16:creationId xmlns:a16="http://schemas.microsoft.com/office/drawing/2014/main" id="{CEB91310-33D9-1C7D-DFB2-F448DCC53E18}"/>
              </a:ext>
            </a:extLst>
          </p:cNvPr>
          <p:cNvSpPr txBox="1">
            <a:spLocks/>
          </p:cNvSpPr>
          <p:nvPr/>
        </p:nvSpPr>
        <p:spPr>
          <a:xfrm>
            <a:off x="1702701" y="1544595"/>
            <a:ext cx="73136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Department of Social Services</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Department of Family Services</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Clark County Fire Department</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Clark County Parks and Recreation</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Clark County Detention Center</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Eighth Judicial Court &amp; Family Court</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Public Works and Real Property Management</a:t>
            </a:r>
          </a:p>
          <a:p>
            <a:pPr marL="457175" indent="-380982">
              <a:spcBef>
                <a:spcPct val="0"/>
              </a:spcBef>
              <a:spcAft>
                <a:spcPts val="1001"/>
              </a:spcAft>
              <a:buFont typeface="Wingdings" panose="05000000000000000000" pitchFamily="2" charset="2"/>
              <a:buChar char="Ø"/>
              <a:defRPr/>
            </a:pPr>
            <a:r>
              <a:rPr lang="en-US" sz="2000" b="1" i="1" dirty="0">
                <a:solidFill>
                  <a:srgbClr val="00518E"/>
                </a:solidFill>
                <a:latin typeface="Lucida Sans Unicode" panose="020B0602030504020204" pitchFamily="34" charset="0"/>
                <a:cs typeface="Lucida Sans Unicode" panose="020B0602030504020204" pitchFamily="34" charset="0"/>
              </a:rPr>
              <a:t>Clark County Coroner</a:t>
            </a:r>
          </a:p>
          <a:p>
            <a:pPr marL="342874" indent="-342874">
              <a:defRPr/>
            </a:pPr>
            <a:endParaRPr lang="en-US" dirty="0"/>
          </a:p>
        </p:txBody>
      </p:sp>
    </p:spTree>
    <p:extLst>
      <p:ext uri="{BB962C8B-B14F-4D97-AF65-F5344CB8AC3E}">
        <p14:creationId xmlns:p14="http://schemas.microsoft.com/office/powerpoint/2010/main" val="1437869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437EA0-9879-B592-E5D0-5BDE7B4D9901}"/>
              </a:ext>
            </a:extLst>
          </p:cNvPr>
          <p:cNvSpPr>
            <a:spLocks noGrp="1" noChangeArrowheads="1"/>
          </p:cNvSpPr>
          <p:nvPr>
            <p:ph type="title"/>
          </p:nvPr>
        </p:nvSpPr>
        <p:spPr>
          <a:xfrm>
            <a:off x="838200" y="365125"/>
            <a:ext cx="10515600" cy="1325563"/>
          </a:xfrm>
        </p:spPr>
        <p:txBody>
          <a:bodyPr/>
          <a:lstStyle/>
          <a:p>
            <a:r>
              <a:rPr lang="en-US" altLang="en-US" dirty="0">
                <a:latin typeface="Lucida Sans Unicode" panose="020B0602030504020204" pitchFamily="34" charset="0"/>
                <a:cs typeface="Lucida Sans Unicode" panose="020B0602030504020204" pitchFamily="34" charset="0"/>
              </a:rPr>
              <a:t>CLARK COUNTY DEPARTMENTS </a:t>
            </a:r>
          </a:p>
        </p:txBody>
      </p:sp>
      <p:sp>
        <p:nvSpPr>
          <p:cNvPr id="5" name="Content Placeholder 2">
            <a:extLst>
              <a:ext uri="{FF2B5EF4-FFF2-40B4-BE49-F238E27FC236}">
                <a16:creationId xmlns:a16="http://schemas.microsoft.com/office/drawing/2014/main" id="{55FA34EC-731F-8EBE-BD0D-490182EFF41E}"/>
              </a:ext>
            </a:extLst>
          </p:cNvPr>
          <p:cNvSpPr>
            <a:spLocks noGrp="1"/>
          </p:cNvSpPr>
          <p:nvPr>
            <p:ph idx="1"/>
          </p:nvPr>
        </p:nvSpPr>
        <p:spPr>
          <a:xfrm>
            <a:off x="1840127" y="1792674"/>
            <a:ext cx="8511746" cy="4351338"/>
          </a:xfrm>
        </p:spPr>
        <p:txBody>
          <a:bodyPr/>
          <a:lstStyle/>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Animal Control and Code Enforcement</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Public Defender</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Public Administrator and Public Guardian</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Recorder’s Office</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Clark County Elections Department</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County Clerk</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Clark County Business License</a:t>
            </a:r>
          </a:p>
          <a:p>
            <a:pPr marL="342874" indent="-342874">
              <a:defRPr/>
            </a:pPr>
            <a:endParaRPr lang="en-US" sz="2800" dirty="0"/>
          </a:p>
        </p:txBody>
      </p:sp>
    </p:spTree>
    <p:extLst>
      <p:ext uri="{BB962C8B-B14F-4D97-AF65-F5344CB8AC3E}">
        <p14:creationId xmlns:p14="http://schemas.microsoft.com/office/powerpoint/2010/main" val="730072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410160-A4E3-51E9-0780-AE2E2A96A9AE}"/>
              </a:ext>
            </a:extLst>
          </p:cNvPr>
          <p:cNvSpPr>
            <a:spLocks noGrp="1" noChangeArrowheads="1"/>
          </p:cNvSpPr>
          <p:nvPr>
            <p:ph type="title"/>
          </p:nvPr>
        </p:nvSpPr>
        <p:spPr>
          <a:xfrm>
            <a:off x="838200" y="365125"/>
            <a:ext cx="10515600" cy="1325563"/>
          </a:xfrm>
        </p:spPr>
        <p:txBody>
          <a:bodyPr/>
          <a:lstStyle/>
          <a:p>
            <a:r>
              <a:rPr lang="en-US" altLang="en-US" dirty="0">
                <a:latin typeface="Lucida Sans Unicode" panose="020B0602030504020204" pitchFamily="34" charset="0"/>
                <a:cs typeface="Lucida Sans Unicode" panose="020B0602030504020204" pitchFamily="34" charset="0"/>
              </a:rPr>
              <a:t>OTHER DIVISIONS</a:t>
            </a:r>
          </a:p>
        </p:txBody>
      </p:sp>
      <p:sp>
        <p:nvSpPr>
          <p:cNvPr id="5" name="Content Placeholder 2">
            <a:extLst>
              <a:ext uri="{FF2B5EF4-FFF2-40B4-BE49-F238E27FC236}">
                <a16:creationId xmlns:a16="http://schemas.microsoft.com/office/drawing/2014/main" id="{F0022EC4-3762-917A-9509-E4333A039036}"/>
              </a:ext>
            </a:extLst>
          </p:cNvPr>
          <p:cNvSpPr>
            <a:spLocks noGrp="1"/>
          </p:cNvSpPr>
          <p:nvPr>
            <p:ph idx="1"/>
          </p:nvPr>
        </p:nvSpPr>
        <p:spPr>
          <a:xfrm>
            <a:off x="1867930" y="1965669"/>
            <a:ext cx="10515600" cy="4351338"/>
          </a:xfrm>
        </p:spPr>
        <p:txBody>
          <a:bodyPr/>
          <a:lstStyle/>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Clark County Water Reclamation District</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Department of Aviation – Harry Reid Airport</a:t>
            </a:r>
          </a:p>
          <a:p>
            <a:pPr marL="457175" indent="-380982">
              <a:spcBef>
                <a:spcPct val="0"/>
              </a:spcBef>
              <a:spcAft>
                <a:spcPts val="1001"/>
              </a:spcAft>
              <a:buFont typeface="Wingdings" panose="05000000000000000000" pitchFamily="2" charset="2"/>
              <a:buChar char="Ø"/>
              <a:defRPr/>
            </a:pPr>
            <a:r>
              <a:rPr lang="en-US" sz="2000" b="1" i="1" kern="1200" dirty="0">
                <a:solidFill>
                  <a:srgbClr val="00518E"/>
                </a:solidFill>
                <a:latin typeface="Lucida Sans Unicode" panose="020B0602030504020204" pitchFamily="34" charset="0"/>
                <a:cs typeface="Lucida Sans Unicode" panose="020B0602030504020204" pitchFamily="34" charset="0"/>
              </a:rPr>
              <a:t>University Medical Center</a:t>
            </a:r>
          </a:p>
          <a:p>
            <a:pPr marL="342874" indent="-342874">
              <a:defRPr/>
            </a:pPr>
            <a:endParaRPr lang="en-US" sz="2800" dirty="0"/>
          </a:p>
        </p:txBody>
      </p:sp>
      <p:sp>
        <p:nvSpPr>
          <p:cNvPr id="6" name="TextBox 4">
            <a:extLst>
              <a:ext uri="{FF2B5EF4-FFF2-40B4-BE49-F238E27FC236}">
                <a16:creationId xmlns:a16="http://schemas.microsoft.com/office/drawing/2014/main" id="{7E1D4348-EFF4-553F-D0AF-9CF806CCFB63}"/>
              </a:ext>
            </a:extLst>
          </p:cNvPr>
          <p:cNvSpPr txBox="1">
            <a:spLocks noChangeArrowheads="1"/>
          </p:cNvSpPr>
          <p:nvPr/>
        </p:nvSpPr>
        <p:spPr bwMode="auto">
          <a:xfrm>
            <a:off x="2029040" y="3576143"/>
            <a:ext cx="6934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chemeClr val="tx1"/>
                </a:solidFill>
                <a:latin typeface="Arial Unicode MS" panose="020B0604020202020204" pitchFamily="34" charset="-128"/>
              </a:defRPr>
            </a:lvl1pPr>
            <a:lvl2pPr marL="742950" indent="-285750">
              <a:defRPr sz="1500" b="1">
                <a:solidFill>
                  <a:schemeClr val="tx1"/>
                </a:solidFill>
                <a:latin typeface="Arial Unicode MS" panose="020B0604020202020204" pitchFamily="34" charset="-128"/>
              </a:defRPr>
            </a:lvl2pPr>
            <a:lvl3pPr marL="1143000" indent="-228600">
              <a:defRPr sz="1500" b="1">
                <a:solidFill>
                  <a:schemeClr val="tx1"/>
                </a:solidFill>
                <a:latin typeface="Arial Unicode MS" panose="020B0604020202020204" pitchFamily="34" charset="-128"/>
              </a:defRPr>
            </a:lvl3pPr>
            <a:lvl4pPr marL="1600200" indent="-228600">
              <a:defRPr sz="1500" b="1">
                <a:solidFill>
                  <a:schemeClr val="tx1"/>
                </a:solidFill>
                <a:latin typeface="Arial Unicode MS" panose="020B0604020202020204" pitchFamily="34" charset="-128"/>
              </a:defRPr>
            </a:lvl4pPr>
            <a:lvl5pPr marL="2057400" indent="-228600">
              <a:defRPr sz="1500" b="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500" b="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500" b="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500" b="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500" b="1">
                <a:solidFill>
                  <a:schemeClr val="tx1"/>
                </a:solidFill>
                <a:latin typeface="Arial Unicode MS" panose="020B0604020202020204" pitchFamily="34" charset="-128"/>
              </a:defRPr>
            </a:lvl9pPr>
          </a:lstStyle>
          <a:p>
            <a:r>
              <a:rPr lang="en-US" altLang="en-US" b="0" dirty="0">
                <a:latin typeface="Lucida Sans Unicode" panose="020B0602030504020204" pitchFamily="34" charset="0"/>
                <a:cs typeface="Lucida Sans Unicode" panose="020B0602030504020204" pitchFamily="34" charset="0"/>
              </a:rPr>
              <a:t>* These divisions utilize their own purchasing departments.</a:t>
            </a:r>
          </a:p>
          <a:p>
            <a:endParaRPr lang="en-US" altLang="en-US" b="0" dirty="0">
              <a:latin typeface="Lucida Sans Unicode" panose="020B0602030504020204" pitchFamily="34" charset="0"/>
              <a:cs typeface="Lucida Sans Unicode" panose="020B0602030504020204" pitchFamily="34" charset="0"/>
            </a:endParaRPr>
          </a:p>
          <a:p>
            <a:endParaRPr lang="en-US" altLang="en-US" b="0" dirty="0"/>
          </a:p>
          <a:p>
            <a:endParaRPr lang="en-US" altLang="en-US" b="0" dirty="0"/>
          </a:p>
          <a:p>
            <a:endParaRPr lang="en-US" altLang="en-US" b="0" dirty="0"/>
          </a:p>
          <a:p>
            <a:endParaRPr lang="en-US" altLang="en-US" b="0" dirty="0"/>
          </a:p>
        </p:txBody>
      </p:sp>
    </p:spTree>
    <p:extLst>
      <p:ext uri="{BB962C8B-B14F-4D97-AF65-F5344CB8AC3E}">
        <p14:creationId xmlns:p14="http://schemas.microsoft.com/office/powerpoint/2010/main" val="829621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F205CFF-42C3-7080-DA4D-A90ED7598D7F}"/>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4">
            <a:extLst>
              <a:ext uri="{FF2B5EF4-FFF2-40B4-BE49-F238E27FC236}">
                <a16:creationId xmlns:a16="http://schemas.microsoft.com/office/drawing/2014/main" id="{7F74ADDD-2B70-52F6-59E9-D600D4C53AEF}"/>
              </a:ext>
            </a:extLst>
          </p:cNvPr>
          <p:cNvSpPr txBox="1">
            <a:spLocks noChangeArrowheads="1"/>
          </p:cNvSpPr>
          <p:nvPr/>
        </p:nvSpPr>
        <p:spPr>
          <a:xfrm>
            <a:off x="4133335" y="231174"/>
            <a:ext cx="731361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latin typeface="Lucida Sans Unicode" panose="020B0602030504020204" pitchFamily="34" charset="0"/>
                <a:cs typeface="Lucida Sans Unicode" panose="020B0602030504020204" pitchFamily="34" charset="0"/>
              </a:rPr>
              <a:t>PURCHASING AND CONTRACTS’ WEBSITE </a:t>
            </a:r>
          </a:p>
        </p:txBody>
      </p:sp>
      <p:sp>
        <p:nvSpPr>
          <p:cNvPr id="5" name="Rectangle 5">
            <a:extLst>
              <a:ext uri="{FF2B5EF4-FFF2-40B4-BE49-F238E27FC236}">
                <a16:creationId xmlns:a16="http://schemas.microsoft.com/office/drawing/2014/main" id="{EB672C31-A569-70D2-06A7-68C108BF359A}"/>
              </a:ext>
            </a:extLst>
          </p:cNvPr>
          <p:cNvSpPr txBox="1">
            <a:spLocks noChangeArrowheads="1"/>
          </p:cNvSpPr>
          <p:nvPr/>
        </p:nvSpPr>
        <p:spPr>
          <a:xfrm>
            <a:off x="4596113" y="1711411"/>
            <a:ext cx="7313613" cy="1524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193" indent="0">
              <a:spcBef>
                <a:spcPct val="0"/>
              </a:spcBef>
              <a:spcAft>
                <a:spcPts val="1001"/>
              </a:spcAft>
              <a:buFont typeface="Wingdings" panose="05000000000000000000" pitchFamily="2" charset="2"/>
              <a:buNone/>
              <a:defRPr/>
            </a:pPr>
            <a:r>
              <a:rPr lang="en-US" altLang="en-US" sz="1600" b="1" i="1" dirty="0">
                <a:solidFill>
                  <a:srgbClr val="00518E"/>
                </a:solidFill>
                <a:latin typeface="Lucida Sans Unicode" panose="020B0602030504020204" pitchFamily="34" charset="0"/>
                <a:cs typeface="Lucida Sans Unicode" panose="020B0602030504020204" pitchFamily="34" charset="0"/>
              </a:rPr>
              <a:t>Important information related to the purchasing process for Clark County is available 24 hours a day, 7 days a week by visiting the Purchasing &amp; Contracts webpage at:  </a:t>
            </a:r>
          </a:p>
          <a:p>
            <a:pPr marL="76193" indent="0">
              <a:spcBef>
                <a:spcPct val="0"/>
              </a:spcBef>
              <a:spcAft>
                <a:spcPts val="1001"/>
              </a:spcAft>
              <a:buFont typeface="Wingdings" panose="05000000000000000000" pitchFamily="2" charset="2"/>
              <a:buNone/>
              <a:defRPr/>
            </a:pPr>
            <a:r>
              <a:rPr lang="en-US" altLang="en-US" sz="1600" b="1" i="1" dirty="0">
                <a:solidFill>
                  <a:srgbClr val="00518E"/>
                </a:solidFill>
                <a:latin typeface="Lucida Sans Unicode" panose="020B0602030504020204" pitchFamily="34" charset="0"/>
                <a:cs typeface="Lucida Sans Unicode" panose="020B0602030504020204" pitchFamily="34" charset="0"/>
                <a:hlinkClick r:id="rId3"/>
              </a:rPr>
              <a:t>www.clarkcountynv.gov/purchasing</a:t>
            </a:r>
            <a:r>
              <a:rPr lang="en-US" altLang="en-US" sz="1600" b="1" i="1" dirty="0">
                <a:solidFill>
                  <a:srgbClr val="00518E"/>
                </a:solidFill>
                <a:latin typeface="Lucida Sans Unicode" panose="020B0602030504020204" pitchFamily="34" charset="0"/>
                <a:cs typeface="Lucida Sans Unicode" panose="020B0602030504020204" pitchFamily="34" charset="0"/>
              </a:rPr>
              <a:t>   </a:t>
            </a:r>
          </a:p>
          <a:p>
            <a:pPr marL="76193" indent="0">
              <a:spcBef>
                <a:spcPct val="0"/>
              </a:spcBef>
              <a:spcAft>
                <a:spcPts val="1001"/>
              </a:spcAft>
              <a:buFont typeface="Wingdings" panose="05000000000000000000" pitchFamily="2" charset="2"/>
              <a:buNone/>
              <a:defRPr/>
            </a:pPr>
            <a:r>
              <a:rPr lang="en-US" altLang="en-US" sz="1600" b="1" i="1" dirty="0">
                <a:solidFill>
                  <a:srgbClr val="00518E"/>
                </a:solidFill>
                <a:latin typeface="Lucida Sans Unicode" panose="020B0602030504020204" pitchFamily="34" charset="0"/>
                <a:cs typeface="Lucida Sans Unicode" panose="020B0602030504020204" pitchFamily="34" charset="0"/>
              </a:rPr>
              <a:t>Supplier Registration: </a:t>
            </a:r>
            <a:r>
              <a:rPr lang="en-US" altLang="en-US" sz="1600" b="1" i="1" dirty="0">
                <a:solidFill>
                  <a:srgbClr val="00518E"/>
                </a:solidFill>
                <a:latin typeface="Lucida Sans Unicode" panose="020B0602030504020204" pitchFamily="34" charset="0"/>
                <a:cs typeface="Lucida Sans Unicode" panose="020B0602030504020204" pitchFamily="34" charset="0"/>
                <a:hlinkClick r:id="rId4"/>
              </a:rPr>
              <a:t>http://ngemnv</a:t>
            </a:r>
            <a:r>
              <a:rPr lang="en-US" altLang="en-US" sz="1600" b="1" i="1" dirty="0">
                <a:solidFill>
                  <a:srgbClr val="00518E"/>
                </a:solidFill>
                <a:latin typeface="Lucida Sans Unicode" panose="020B0602030504020204" pitchFamily="34" charset="0"/>
                <a:cs typeface="Lucida Sans Unicode" panose="020B0602030504020204" pitchFamily="34" charset="0"/>
                <a:hlinkClick r:id="rId5"/>
              </a:rPr>
              <a:t>.com</a:t>
            </a:r>
            <a:r>
              <a:rPr lang="en-US" altLang="en-US" sz="1600" b="1" i="1" dirty="0">
                <a:solidFill>
                  <a:srgbClr val="00518E"/>
                </a:solidFill>
                <a:latin typeface="Lucida Sans Unicode" panose="020B0602030504020204" pitchFamily="34" charset="0"/>
                <a:cs typeface="Lucida Sans Unicode" panose="020B0602030504020204" pitchFamily="34" charset="0"/>
              </a:rPr>
              <a:t>  </a:t>
            </a:r>
          </a:p>
          <a:p>
            <a:pPr marL="342874" indent="-342874" algn="ctr">
              <a:buFont typeface="Wingdings" panose="05000000000000000000" pitchFamily="2" charset="2"/>
              <a:buNone/>
              <a:defRPr/>
            </a:pPr>
            <a:endParaRPr lang="en-US" altLang="en-US" sz="2000" dirty="0"/>
          </a:p>
          <a:p>
            <a:pPr marL="342874" indent="-342874" algn="ctr">
              <a:buFont typeface="Wingdings" panose="05000000000000000000" pitchFamily="2" charset="2"/>
              <a:buNone/>
              <a:defRPr/>
            </a:pPr>
            <a:endParaRPr lang="en-US" altLang="en-US" sz="2000" dirty="0"/>
          </a:p>
        </p:txBody>
      </p:sp>
      <p:sp>
        <p:nvSpPr>
          <p:cNvPr id="6" name="Rectangle 6">
            <a:extLst>
              <a:ext uri="{FF2B5EF4-FFF2-40B4-BE49-F238E27FC236}">
                <a16:creationId xmlns:a16="http://schemas.microsoft.com/office/drawing/2014/main" id="{CDA87F52-CC12-BD2A-BCC7-BFC30A11B6A9}"/>
              </a:ext>
            </a:extLst>
          </p:cNvPr>
          <p:cNvSpPr txBox="1">
            <a:spLocks noChangeArrowheads="1"/>
          </p:cNvSpPr>
          <p:nvPr/>
        </p:nvSpPr>
        <p:spPr>
          <a:xfrm>
            <a:off x="4226011" y="3235411"/>
            <a:ext cx="7313613" cy="2667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7502" indent="-355574">
              <a:buFont typeface="Wingdings" panose="05000000000000000000" pitchFamily="2" charset="2"/>
              <a:buNone/>
              <a:defRPr/>
            </a:pPr>
            <a:endParaRPr lang="en-US" altLang="en-US" sz="600" i="1" dirty="0"/>
          </a:p>
          <a:p>
            <a:pPr marL="76193" indent="0">
              <a:spcBef>
                <a:spcPct val="0"/>
              </a:spcBef>
              <a:spcAft>
                <a:spcPts val="1001"/>
              </a:spcAft>
              <a:buFont typeface="Wingdings" panose="05000000000000000000" pitchFamily="2" charset="2"/>
              <a:buNone/>
              <a:defRPr/>
            </a:pPr>
            <a:r>
              <a:rPr lang="en-US" altLang="en-US" sz="1600" b="1" i="1" dirty="0">
                <a:solidFill>
                  <a:srgbClr val="00518E"/>
                </a:solidFill>
                <a:latin typeface="Lucida Sans Unicode" panose="020B0602030504020204" pitchFamily="34" charset="0"/>
                <a:cs typeface="Lucida Sans Unicode" panose="020B0602030504020204" pitchFamily="34" charset="0"/>
              </a:rPr>
              <a:t>This home page offers links to the following information: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Current Contracting Opportunities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P.O. Terms and Conditions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Nevada Government </a:t>
            </a:r>
            <a:r>
              <a:rPr lang="en-US" altLang="en-US" sz="1600" b="1" i="1" dirty="0" err="1">
                <a:solidFill>
                  <a:srgbClr val="00518E"/>
                </a:solidFill>
                <a:latin typeface="Lucida Sans Unicode" panose="020B0602030504020204" pitchFamily="34" charset="0"/>
                <a:cs typeface="Lucida Sans Unicode" panose="020B0602030504020204" pitchFamily="34" charset="0"/>
              </a:rPr>
              <a:t>eMarketplace</a:t>
            </a:r>
            <a:r>
              <a:rPr lang="en-US" altLang="en-US" sz="1600" b="1" i="1" dirty="0">
                <a:solidFill>
                  <a:srgbClr val="00518E"/>
                </a:solidFill>
                <a:latin typeface="Lucida Sans Unicode" panose="020B0602030504020204" pitchFamily="34" charset="0"/>
                <a:cs typeface="Lucida Sans Unicode" panose="020B0602030504020204" pitchFamily="34" charset="0"/>
              </a:rPr>
              <a:t> (NGEM) Supplier Registration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Regional/Business Development Advisory Council (RBDAC)/(BDAC)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Request for Public Records forms </a:t>
            </a:r>
          </a:p>
          <a:p>
            <a:pPr marL="457175" indent="-380982">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Links to Opportunities with Other Entities/Agencies </a:t>
            </a:r>
          </a:p>
        </p:txBody>
      </p:sp>
    </p:spTree>
    <p:extLst>
      <p:ext uri="{BB962C8B-B14F-4D97-AF65-F5344CB8AC3E}">
        <p14:creationId xmlns:p14="http://schemas.microsoft.com/office/powerpoint/2010/main" val="93666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441B448-B87C-985E-6185-555D896CEB41}"/>
              </a:ext>
            </a:extLst>
          </p:cNvPr>
          <p:cNvPicPr>
            <a:picLocks noChangeAspect="1"/>
          </p:cNvPicPr>
          <p:nvPr/>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FF644B6-412F-4B6D-A3A1-50896D47D33B}"/>
              </a:ext>
            </a:extLst>
          </p:cNvPr>
          <p:cNvPicPr>
            <a:picLocks noChangeAspect="1"/>
          </p:cNvPicPr>
          <p:nvPr/>
        </p:nvPicPr>
        <p:blipFill>
          <a:blip r:embed="rId3"/>
          <a:stretch>
            <a:fillRect/>
          </a:stretch>
        </p:blipFill>
        <p:spPr>
          <a:xfrm>
            <a:off x="3977456" y="1550507"/>
            <a:ext cx="4237087" cy="3756986"/>
          </a:xfrm>
          <a:prstGeom prst="rect">
            <a:avLst/>
          </a:prstGeom>
        </p:spPr>
      </p:pic>
      <p:sp>
        <p:nvSpPr>
          <p:cNvPr id="4" name="Rectangle 3">
            <a:extLst>
              <a:ext uri="{FF2B5EF4-FFF2-40B4-BE49-F238E27FC236}">
                <a16:creationId xmlns:a16="http://schemas.microsoft.com/office/drawing/2014/main" id="{7EA16036-B76D-466D-87B5-B26D3FD359F7}"/>
              </a:ext>
            </a:extLst>
          </p:cNvPr>
          <p:cNvSpPr/>
          <p:nvPr/>
        </p:nvSpPr>
        <p:spPr>
          <a:xfrm>
            <a:off x="4105275" y="438150"/>
            <a:ext cx="4109268" cy="9144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Register as a Supplier at</a:t>
            </a:r>
          </a:p>
          <a:p>
            <a:pPr algn="ctr"/>
            <a:r>
              <a:rPr lang="en-US" dirty="0">
                <a:hlinkClick r:id="rId4"/>
              </a:rPr>
              <a:t>www.NGEMNV.com</a:t>
            </a:r>
            <a:r>
              <a:rPr lang="en-US" dirty="0"/>
              <a:t> </a:t>
            </a:r>
          </a:p>
        </p:txBody>
      </p:sp>
    </p:spTree>
    <p:extLst>
      <p:ext uri="{BB962C8B-B14F-4D97-AF65-F5344CB8AC3E}">
        <p14:creationId xmlns:p14="http://schemas.microsoft.com/office/powerpoint/2010/main" val="352757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F4FD670-D506-6015-E21A-D9F8089881C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6290" y="729992"/>
            <a:ext cx="6421018" cy="506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847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73063E-6336-BF9B-AE5F-69D8B4FC3F54}"/>
              </a:ext>
            </a:extLst>
          </p:cNvPr>
          <p:cNvPicPr>
            <a:picLocks noChangeAspect="1"/>
          </p:cNvPicPr>
          <p:nvPr/>
        </p:nvPicPr>
        <p:blipFill>
          <a:blip r:embed="rId2"/>
          <a:srcRect/>
          <a:stretch/>
        </p:blipFill>
        <p:spPr>
          <a:xfrm>
            <a:off x="0" y="0"/>
            <a:ext cx="12192000" cy="6858000"/>
          </a:xfrm>
          <a:prstGeom prst="rect">
            <a:avLst/>
          </a:prstGeom>
        </p:spPr>
      </p:pic>
      <p:sp>
        <p:nvSpPr>
          <p:cNvPr id="2" name="Rectangle 9">
            <a:extLst>
              <a:ext uri="{FF2B5EF4-FFF2-40B4-BE49-F238E27FC236}">
                <a16:creationId xmlns:a16="http://schemas.microsoft.com/office/drawing/2014/main" id="{18A116F3-4D1F-D472-8B62-F40E043D18CB}"/>
              </a:ext>
            </a:extLst>
          </p:cNvPr>
          <p:cNvSpPr txBox="1">
            <a:spLocks noChangeArrowheads="1"/>
          </p:cNvSpPr>
          <p:nvPr/>
        </p:nvSpPr>
        <p:spPr>
          <a:xfrm>
            <a:off x="4535187" y="527222"/>
            <a:ext cx="731361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latin typeface="Lucida Sans Unicode" panose="020B0602030504020204" pitchFamily="34" charset="0"/>
                <a:cs typeface="Lucida Sans Unicode" panose="020B0602030504020204" pitchFamily="34" charset="0"/>
              </a:rPr>
              <a:t>LEGAL AUTHORITY</a:t>
            </a:r>
          </a:p>
        </p:txBody>
      </p:sp>
      <p:sp>
        <p:nvSpPr>
          <p:cNvPr id="3" name="Rectangle 5">
            <a:extLst>
              <a:ext uri="{FF2B5EF4-FFF2-40B4-BE49-F238E27FC236}">
                <a16:creationId xmlns:a16="http://schemas.microsoft.com/office/drawing/2014/main" id="{4B1408C0-96C3-8663-09ED-B73B2963E16A}"/>
              </a:ext>
            </a:extLst>
          </p:cNvPr>
          <p:cNvSpPr txBox="1">
            <a:spLocks noChangeArrowheads="1"/>
          </p:cNvSpPr>
          <p:nvPr/>
        </p:nvSpPr>
        <p:spPr>
          <a:xfrm>
            <a:off x="5596216" y="1670222"/>
            <a:ext cx="4572000" cy="213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74" indent="-342874">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Nevada Revised Statutes Chapter 332 (Purchasing Act), for the purchase of Goods and Services and Chapter 338, for the award of Construction Projects. County Ordinance Resolutions and Fiscal Directive No. 6, create the legal authority for the operations of Clark County Purchasing and Contracts. </a:t>
            </a:r>
          </a:p>
          <a:p>
            <a:pPr marL="342874" indent="-342874">
              <a:spcBef>
                <a:spcPct val="0"/>
              </a:spcBef>
              <a:spcAft>
                <a:spcPts val="1001"/>
              </a:spcAft>
              <a:buFont typeface="Wingdings" panose="05000000000000000000" pitchFamily="2" charset="2"/>
              <a:buChar char="Ø"/>
              <a:defRPr/>
            </a:pPr>
            <a:r>
              <a:rPr lang="en-US" altLang="en-US" sz="1600" b="1" i="1" dirty="0">
                <a:solidFill>
                  <a:srgbClr val="00518E"/>
                </a:solidFill>
                <a:latin typeface="Lucida Sans Unicode" panose="020B0602030504020204" pitchFamily="34" charset="0"/>
                <a:cs typeface="Lucida Sans Unicode" panose="020B0602030504020204" pitchFamily="34" charset="0"/>
              </a:rPr>
              <a:t>The Board of County Commissioners (BCC) acts as the governing body for Clark County. The Commission meets on the first and third Tuesday of each month, with special meetings called from time to time for specified items.</a:t>
            </a:r>
          </a:p>
        </p:txBody>
      </p:sp>
    </p:spTree>
    <p:extLst>
      <p:ext uri="{BB962C8B-B14F-4D97-AF65-F5344CB8AC3E}">
        <p14:creationId xmlns:p14="http://schemas.microsoft.com/office/powerpoint/2010/main" val="2772958296"/>
      </p:ext>
    </p:extLst>
  </p:cSld>
  <p:clrMapOvr>
    <a:masterClrMapping/>
  </p:clrMapOvr>
</p:sld>
</file>

<file path=ppt/theme/theme1.xml><?xml version="1.0" encoding="utf-8"?>
<a:theme xmlns:a="http://schemas.openxmlformats.org/drawingml/2006/main" name="Office Theme">
  <a:themeElements>
    <a:clrScheme name="Clark County NV">
      <a:dk1>
        <a:srgbClr val="000000"/>
      </a:dk1>
      <a:lt1>
        <a:srgbClr val="FFFFFF"/>
      </a:lt1>
      <a:dk2>
        <a:srgbClr val="C54B2A"/>
      </a:dk2>
      <a:lt2>
        <a:srgbClr val="F8F7EE"/>
      </a:lt2>
      <a:accent1>
        <a:srgbClr val="C54B2A"/>
      </a:accent1>
      <a:accent2>
        <a:srgbClr val="B65934"/>
      </a:accent2>
      <a:accent3>
        <a:srgbClr val="C6992A"/>
      </a:accent3>
      <a:accent4>
        <a:srgbClr val="4975C0"/>
      </a:accent4>
      <a:accent5>
        <a:srgbClr val="717945"/>
      </a:accent5>
      <a:accent6>
        <a:srgbClr val="F8F7E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36acb04-7dca-4751-8147-4cc57da97cac">
      <Terms xmlns="http://schemas.microsoft.com/office/infopath/2007/PartnerControls"/>
    </lcf76f155ced4ddcb4097134ff3c332f>
    <TaxCatchAll xmlns="bd21ef42-5502-4a68-995a-f5ecea39392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D21942F7685B4FBC7F67B734B2BA07" ma:contentTypeVersion="13" ma:contentTypeDescription="Create a new document." ma:contentTypeScope="" ma:versionID="212320a0ee3eeee8529da5762cbcd9d2">
  <xsd:schema xmlns:xsd="http://www.w3.org/2001/XMLSchema" xmlns:xs="http://www.w3.org/2001/XMLSchema" xmlns:p="http://schemas.microsoft.com/office/2006/metadata/properties" xmlns:ns2="036acb04-7dca-4751-8147-4cc57da97cac" xmlns:ns3="bd21ef42-5502-4a68-995a-f5ecea393927" targetNamespace="http://schemas.microsoft.com/office/2006/metadata/properties" ma:root="true" ma:fieldsID="99daf6b11f7a8ca85c14be6935e9a74b" ns2:_="" ns3:_="">
    <xsd:import namespace="036acb04-7dca-4751-8147-4cc57da97cac"/>
    <xsd:import namespace="bd21ef42-5502-4a68-995a-f5ecea39392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6acb04-7dca-4751-8147-4cc57da97c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be0a83-15a4-462f-82cf-5b80252ea6f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1ef42-5502-4a68-995a-f5ecea39392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4d3363f-61d2-4ebc-a6f1-b0a2de5908bf}" ma:internalName="TaxCatchAll" ma:showField="CatchAllData" ma:web="bd21ef42-5502-4a68-995a-f5ecea39392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FC7F3F-5F88-47CB-806B-C33B8A594CF2}">
  <ds:schemaRefs>
    <ds:schemaRef ds:uri="http://schemas.microsoft.com/office/2006/metadata/properties"/>
    <ds:schemaRef ds:uri="http://schemas.microsoft.com/office/infopath/2007/PartnerControls"/>
    <ds:schemaRef ds:uri="036acb04-7dca-4751-8147-4cc57da97cac"/>
    <ds:schemaRef ds:uri="bd21ef42-5502-4a68-995a-f5ecea393927"/>
  </ds:schemaRefs>
</ds:datastoreItem>
</file>

<file path=customXml/itemProps2.xml><?xml version="1.0" encoding="utf-8"?>
<ds:datastoreItem xmlns:ds="http://schemas.openxmlformats.org/officeDocument/2006/customXml" ds:itemID="{3DF9956D-0F62-45AB-A957-F6988C5EA0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6acb04-7dca-4751-8147-4cc57da97cac"/>
    <ds:schemaRef ds:uri="bd21ef42-5502-4a68-995a-f5ecea3939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0CCA75-6403-4545-9746-4DC0F58706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3034</TotalTime>
  <Words>1316</Words>
  <Application>Microsoft Office PowerPoint</Application>
  <PresentationFormat>Widescreen</PresentationFormat>
  <Paragraphs>172</Paragraphs>
  <Slides>27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Arial Rounded MT Bold</vt:lpstr>
      <vt:lpstr>Arial Unicode MS</vt:lpstr>
      <vt:lpstr>Calibri</vt:lpstr>
      <vt:lpstr>Calibri Light</vt:lpstr>
      <vt:lpstr>Lucida Sans</vt:lpstr>
      <vt:lpstr>Lucida Sans Unicode</vt:lpstr>
      <vt:lpstr>Wingdings</vt:lpstr>
      <vt:lpstr>Office Theme</vt:lpstr>
      <vt:lpstr>1_Office Theme</vt:lpstr>
      <vt:lpstr>PowerPoint Presentation</vt:lpstr>
      <vt:lpstr>PowerPoint Presentation</vt:lpstr>
      <vt:lpstr>PowerPoint Presentation</vt:lpstr>
      <vt:lpstr>CLARK COUNTY DEPARTMENTS </vt:lpstr>
      <vt:lpstr>OTHER DIVISIONS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SUBMITTAL CHECKLIST</vt:lpstr>
      <vt:lpstr>           </vt:lpstr>
      <vt:lpstr>AWARD RECOMMENDATION</vt:lpstr>
      <vt:lpstr>   AWARD RECOMMENDATION CONT’D   </vt:lpstr>
      <vt:lpstr>AWARD OF CONSTRUCTION BID</vt:lpstr>
      <vt:lpstr>REJECTION OF BID SUBMITTALS </vt:lpstr>
      <vt:lpstr>PowerPoint Presentation</vt:lpstr>
      <vt:lpstr>PowerPoint Presentation</vt:lpstr>
      <vt:lpstr>SAMPLE QUOTE FORM</vt:lpstr>
      <vt:lpstr>SAMPLE QUOTE FORM (CONT.)</vt:lpstr>
      <vt:lpstr>PowerPoint Presentation</vt:lpstr>
      <vt:lpstr>PURCHASING STAFF</vt:lpstr>
      <vt:lpstr>PURCHASING STAFF CONT.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Gosendi</dc:creator>
  <cp:lastModifiedBy>Trudy M. Harper</cp:lastModifiedBy>
  <cp:revision>22</cp:revision>
  <cp:lastPrinted>2023-03-15T21:35:49Z</cp:lastPrinted>
  <dcterms:created xsi:type="dcterms:W3CDTF">2023-03-15T17:04:29Z</dcterms:created>
  <dcterms:modified xsi:type="dcterms:W3CDTF">2025-01-22T19:14:02Z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0x01010042D21942F7685B4FBC7F67B734B2BA07</vt:lpwstr>
  </property>
</Properties>
</file>